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87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5" r:id="rId17"/>
    <p:sldId id="276" r:id="rId18"/>
    <p:sldId id="277" r:id="rId19"/>
    <p:sldId id="279" r:id="rId20"/>
    <p:sldId id="280" r:id="rId21"/>
    <p:sldId id="281" r:id="rId22"/>
    <p:sldId id="288" r:id="rId23"/>
    <p:sldId id="283" r:id="rId24"/>
    <p:sldId id="290" r:id="rId25"/>
    <p:sldId id="293" r:id="rId26"/>
    <p:sldId id="29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4FD3D-3D1C-4A23-A169-D23F25944849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36B38-A41D-42C0-8881-78FD6B6D9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33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1;g7e471ed578_0_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123" name="Google Shape;52;g7e471ed578_0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altLang="ru-R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1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36B38-A41D-42C0-8881-78FD6B6D90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468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36B38-A41D-42C0-8881-78FD6B6D90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57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BDC3-A83B-4100-8C40-89250D7C0EDE}" type="datetime1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66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A29A-6BFA-4F77-8EFD-96BB89FFA394}" type="datetime1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0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D050-83A2-4357-A38D-8BA04106EE95}" type="datetime1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08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E3BA-1D46-4EF7-99D9-9BBA39CD7E6D}" type="datetime1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85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E49-B6EE-4845-B8D2-B22961FD029B}" type="datetime1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4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5AF0-2B7C-4BBC-AB0B-4C0A0B943FED}" type="datetime1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31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1AB4-1451-4F2C-9B0B-AE1E54E278AA}" type="datetime1">
              <a:rPr lang="ru-RU" smtClean="0"/>
              <a:t>18.09.2025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27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F717-71BD-491A-A88A-D28284CBFED9}" type="datetime1">
              <a:rPr lang="ru-RU" smtClean="0"/>
              <a:t>18.09.2025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43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03EC-533E-4AD3-9256-CEB4FFCE2D24}" type="datetime1">
              <a:rPr lang="ru-RU" smtClean="0"/>
              <a:t>18.09.2025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49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544D-3220-4463-94A9-1AC45DBCAEA9}" type="datetime1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7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C1EB-8634-4DEC-8E28-33E5A669F99A}" type="datetime1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08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A4147-D039-47BB-8D14-F33D3CAFAED7}" type="datetime1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9FDC5-5E12-4E76-BB55-F9E338EBA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15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54;p13"/>
          <p:cNvSpPr txBox="1">
            <a:spLocks noGrp="1"/>
          </p:cNvSpPr>
          <p:nvPr>
            <p:ph type="ctrTitle"/>
          </p:nvPr>
        </p:nvSpPr>
        <p:spPr>
          <a:xfrm>
            <a:off x="1038825" y="2395683"/>
            <a:ext cx="9647767" cy="2076614"/>
          </a:xfrm>
        </p:spPr>
        <p:txBody>
          <a:bodyPr>
            <a:noAutofit/>
          </a:bodyPr>
          <a:lstStyle/>
          <a:p>
            <a:pPr>
              <a:spcAft>
                <a:spcPct val="0"/>
              </a:spcAft>
            </a:pPr>
            <a:r>
              <a:rPr lang="kk-KZ" sz="2000" b="1" dirty="0">
                <a:solidFill>
                  <a:srgbClr val="C00000"/>
                </a:solidFill>
                <a:latin typeface="+mn-lt"/>
              </a:rPr>
              <a:t>Органикалық химия пәні. Химиялық байланыстың табиғаты және органикалық химиядағы электрондық көзқарастар.  </a:t>
            </a:r>
            <a:br>
              <a:rPr lang="en-US" sz="2000" b="1" dirty="0">
                <a:solidFill>
                  <a:srgbClr val="C00000"/>
                </a:solidFill>
                <a:latin typeface="+mn-lt"/>
              </a:rPr>
            </a:br>
            <a:r>
              <a:rPr lang="kk-KZ" sz="2000" b="1" dirty="0">
                <a:solidFill>
                  <a:srgbClr val="C00000"/>
                </a:solidFill>
                <a:latin typeface="+mn-lt"/>
              </a:rPr>
              <a:t>Көміртек атомының тетраэдрлік теориясы (Вант-Гофф, Ле-Бель). </a:t>
            </a:r>
            <a:br>
              <a:rPr lang="en-US" sz="2000" b="1" dirty="0">
                <a:solidFill>
                  <a:srgbClr val="C00000"/>
                </a:solidFill>
                <a:latin typeface="+mn-lt"/>
              </a:rPr>
            </a:br>
            <a:r>
              <a:rPr lang="kk-KZ" sz="2000" b="1" dirty="0">
                <a:solidFill>
                  <a:srgbClr val="C00000"/>
                </a:solidFill>
                <a:latin typeface="+mn-lt"/>
              </a:rPr>
              <a:t>Органикалық қосылыстардың реакцияға түсу қабілеттігі туралы негізгі түсініктер. Органикалық реакциялардың жіктелуі. </a:t>
            </a:r>
            <a:br>
              <a:rPr lang="en-US" sz="2000" b="1" dirty="0">
                <a:solidFill>
                  <a:srgbClr val="C00000"/>
                </a:solidFill>
                <a:latin typeface="+mn-lt"/>
              </a:rPr>
            </a:br>
            <a:r>
              <a:rPr lang="kk-KZ" sz="2000" b="1" dirty="0">
                <a:solidFill>
                  <a:srgbClr val="C00000"/>
                </a:solidFill>
                <a:latin typeface="+mn-lt"/>
              </a:rPr>
              <a:t>Қышқылдар мен негіздер. Электрондық эффектілер.</a:t>
            </a:r>
            <a:endParaRPr lang="ru-RU" altLang="ru-RU" sz="2000" b="1" dirty="0">
              <a:solidFill>
                <a:srgbClr val="C00000"/>
              </a:solidFill>
              <a:latin typeface="+mn-lt"/>
              <a:cs typeface="Calibri" panose="020F050202020403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4099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45514" y="5042301"/>
            <a:ext cx="11360149" cy="1056216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</a:pPr>
            <a:r>
              <a:rPr lang="ru-RU" altLang="ru-RU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Дәріс</a:t>
            </a:r>
            <a:r>
              <a:rPr lang="ru-RU" alt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оқыған</a:t>
            </a:r>
            <a:r>
              <a:rPr lang="ru-RU" alt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: </a:t>
            </a:r>
            <a:r>
              <a:rPr lang="ru-RU" altLang="ru-RU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х.ғ.к</a:t>
            </a:r>
            <a:r>
              <a:rPr lang="ru-RU" alt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., </a:t>
            </a:r>
            <a:r>
              <a:rPr lang="kk-KZ" alt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доцент м.а. </a:t>
            </a:r>
            <a:r>
              <a:rPr lang="ru-RU" altLang="ru-RU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Берғанаева</a:t>
            </a:r>
            <a:r>
              <a:rPr lang="ru-RU" alt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Гүлзат</a:t>
            </a:r>
            <a:r>
              <a:rPr lang="ru-RU" alt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Ерғазықызы</a:t>
            </a:r>
            <a:endParaRPr lang="ru-RU" altLang="ru-RU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4101" name="Прямоугольник 2"/>
          <p:cNvSpPr>
            <a:spLocks noChangeArrowheads="1"/>
          </p:cNvSpPr>
          <p:nvPr/>
        </p:nvSpPr>
        <p:spPr bwMode="auto">
          <a:xfrm>
            <a:off x="2488414" y="430645"/>
            <a:ext cx="72743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ə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л-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Фараби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атындағы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Қазақ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Ұлттық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Университеті</a:t>
            </a:r>
            <a:endParaRPr lang="ru-RU" altLang="ru-RU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жəне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технология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факультеті</a:t>
            </a:r>
            <a:endParaRPr lang="ru-RU" alt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13" y="139037"/>
            <a:ext cx="1637007" cy="1804757"/>
          </a:xfrm>
          <a:prstGeom prst="rect">
            <a:avLst/>
          </a:prstGeom>
        </p:spPr>
      </p:pic>
      <p:pic>
        <p:nvPicPr>
          <p:cNvPr id="11" name="Picture 4" descr="https://ihn.kz/images/chem-lab-coop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753" y="183577"/>
            <a:ext cx="1715679" cy="171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22660" y="1995573"/>
            <a:ext cx="1946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Дәріс</a:t>
            </a:r>
            <a:r>
              <a:rPr lang="ru-RU" alt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9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96" y="988642"/>
            <a:ext cx="4281404" cy="13763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6713" y="264647"/>
            <a:ext cx="2353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C00000"/>
                </a:solidFill>
              </a:rPr>
              <a:t>Гибридтену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түрлері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713" y="66475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Химиялық</a:t>
            </a:r>
            <a:r>
              <a:rPr lang="ru-RU" dirty="0"/>
              <a:t> </a:t>
            </a:r>
            <a:r>
              <a:rPr lang="ru-RU" dirty="0" err="1"/>
              <a:t>ковалентгік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қосылушы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атомның</a:t>
            </a:r>
            <a:r>
              <a:rPr lang="ru-RU" dirty="0"/>
              <a:t> </a:t>
            </a:r>
            <a:r>
              <a:rPr lang="en-US" dirty="0"/>
              <a:t>ē</a:t>
            </a:r>
            <a:r>
              <a:rPr lang="ru-RU" dirty="0"/>
              <a:t> </a:t>
            </a:r>
            <a:r>
              <a:rPr lang="ru-RU" dirty="0" err="1"/>
              <a:t>бұлттарының</a:t>
            </a:r>
            <a:r>
              <a:rPr lang="ru-RU" dirty="0"/>
              <a:t> </a:t>
            </a:r>
            <a:r>
              <a:rPr lang="ru-RU" dirty="0" err="1"/>
              <a:t>бір-бірімен</a:t>
            </a:r>
            <a:r>
              <a:rPr lang="ru-RU" dirty="0"/>
              <a:t> </a:t>
            </a:r>
            <a:r>
              <a:rPr lang="ru-RU" dirty="0" err="1"/>
              <a:t>қаптасуы</a:t>
            </a:r>
            <a:r>
              <a:rPr lang="ru-RU" dirty="0"/>
              <a:t> </a:t>
            </a:r>
            <a:r>
              <a:rPr lang="ru-RU" dirty="0" err="1"/>
              <a:t>нәтижесінде</a:t>
            </a:r>
            <a:r>
              <a:rPr lang="ru-RU" dirty="0"/>
              <a:t> </a:t>
            </a:r>
            <a:r>
              <a:rPr lang="ru-RU" dirty="0" err="1"/>
              <a:t>түзіледі</a:t>
            </a:r>
            <a:r>
              <a:rPr lang="ru-RU" dirty="0"/>
              <a:t>.</a:t>
            </a:r>
          </a:p>
          <a:p>
            <a:endParaRPr lang="kk-KZ" dirty="0"/>
          </a:p>
          <a:p>
            <a:pPr algn="just"/>
            <a:r>
              <a:rPr lang="ru-RU" dirty="0" err="1"/>
              <a:t>Көміртек</a:t>
            </a:r>
            <a:r>
              <a:rPr lang="ru-RU" dirty="0"/>
              <a:t> </a:t>
            </a:r>
            <a:r>
              <a:rPr lang="ru-RU" dirty="0" err="1"/>
              <a:t>атомының</a:t>
            </a:r>
            <a:r>
              <a:rPr lang="ru-RU" dirty="0"/>
              <a:t> </a:t>
            </a:r>
            <a:r>
              <a:rPr lang="ru-RU" dirty="0" err="1"/>
              <a:t>жағдайында</a:t>
            </a:r>
            <a:r>
              <a:rPr lang="ru-RU" dirty="0"/>
              <a:t> </a:t>
            </a:r>
            <a:r>
              <a:rPr lang="el-GR" dirty="0"/>
              <a:t>σ</a:t>
            </a:r>
            <a:r>
              <a:rPr lang="en-US" dirty="0"/>
              <a:t> – </a:t>
            </a:r>
            <a:r>
              <a:rPr lang="ru-RU" dirty="0" err="1"/>
              <a:t>байланыстың</a:t>
            </a:r>
            <a:r>
              <a:rPr lang="ru-RU" dirty="0"/>
              <a:t> (сигма-</a:t>
            </a:r>
            <a:r>
              <a:rPr lang="ru-RU" dirty="0" err="1"/>
              <a:t>байланыстың</a:t>
            </a:r>
            <a:r>
              <a:rPr lang="ru-RU" dirty="0"/>
              <a:t>) </a:t>
            </a:r>
            <a:r>
              <a:rPr lang="ru-RU" dirty="0" err="1"/>
              <a:t>түзілуі</a:t>
            </a:r>
            <a:r>
              <a:rPr lang="ru-RU" dirty="0"/>
              <a:t> </a:t>
            </a:r>
            <a:r>
              <a:rPr lang="ru-RU" dirty="0" err="1"/>
              <a:t>күрделірек</a:t>
            </a:r>
            <a:r>
              <a:rPr lang="ru-RU" dirty="0"/>
              <a:t> </a:t>
            </a:r>
            <a:r>
              <a:rPr lang="ru-RU" dirty="0" err="1"/>
              <a:t>өтеді</a:t>
            </a:r>
            <a:r>
              <a:rPr lang="ru-RU" dirty="0"/>
              <a:t>.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алдымен</a:t>
            </a:r>
            <a:r>
              <a:rPr lang="ru-RU" dirty="0"/>
              <a:t>, </a:t>
            </a:r>
            <a:r>
              <a:rPr lang="ru-RU" dirty="0" err="1"/>
              <a:t>көміртек</a:t>
            </a:r>
            <a:r>
              <a:rPr lang="ru-RU" dirty="0"/>
              <a:t> </a:t>
            </a:r>
            <a:r>
              <a:rPr lang="ru-RU" dirty="0" err="1"/>
              <a:t>атомының</a:t>
            </a:r>
            <a:r>
              <a:rPr lang="ru-RU" dirty="0"/>
              <a:t> </a:t>
            </a:r>
            <a:r>
              <a:rPr lang="ru-RU" dirty="0" err="1"/>
              <a:t>электрондық</a:t>
            </a:r>
            <a:r>
              <a:rPr lang="ru-RU" dirty="0"/>
              <a:t> </a:t>
            </a:r>
            <a:r>
              <a:rPr lang="ru-RU" dirty="0" err="1"/>
              <a:t>кұрылысын</a:t>
            </a:r>
            <a:r>
              <a:rPr lang="ru-RU" dirty="0"/>
              <a:t> </a:t>
            </a:r>
            <a:r>
              <a:rPr lang="ru-RU" dirty="0" err="1"/>
              <a:t>қарастырайык</a:t>
            </a:r>
            <a:r>
              <a:rPr lang="ru-RU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6713" y="2792593"/>
            <a:ext cx="111299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Көміртек</a:t>
            </a:r>
            <a:r>
              <a:rPr lang="ru-RU" dirty="0"/>
              <a:t> </a:t>
            </a:r>
            <a:r>
              <a:rPr lang="ru-RU" dirty="0" err="1"/>
              <a:t>атомындағы</a:t>
            </a:r>
            <a:r>
              <a:rPr lang="ru-RU" dirty="0"/>
              <a:t> </a:t>
            </a:r>
            <a:r>
              <a:rPr lang="ru-RU" dirty="0" err="1"/>
              <a:t>электрондық</a:t>
            </a:r>
            <a:r>
              <a:rPr lang="ru-RU" dirty="0"/>
              <a:t> </a:t>
            </a:r>
            <a:r>
              <a:rPr lang="ru-RU" dirty="0" err="1"/>
              <a:t>орбитальдарды</a:t>
            </a:r>
            <a:r>
              <a:rPr lang="ru-RU" dirty="0"/>
              <a:t> </a:t>
            </a:r>
            <a:r>
              <a:rPr lang="ru-RU" dirty="0" err="1"/>
              <a:t>толтыру</a:t>
            </a:r>
            <a:r>
              <a:rPr lang="ru-RU" dirty="0"/>
              <a:t> </a:t>
            </a:r>
            <a:r>
              <a:rPr lang="ru-RU" dirty="0" err="1"/>
              <a:t>схемасы</a:t>
            </a:r>
            <a:r>
              <a:rPr lang="ru-RU" dirty="0"/>
              <a:t> </a:t>
            </a:r>
            <a:r>
              <a:rPr lang="ru-RU" dirty="0" err="1"/>
              <a:t>төменде</a:t>
            </a:r>
            <a:r>
              <a:rPr lang="ru-RU" dirty="0"/>
              <a:t> </a:t>
            </a:r>
            <a:r>
              <a:rPr lang="ru-RU" dirty="0" err="1"/>
              <a:t>көрсетілген</a:t>
            </a:r>
            <a:r>
              <a:rPr lang="ru-RU" dirty="0"/>
              <a:t>:</a:t>
            </a:r>
          </a:p>
          <a:p>
            <a:endParaRPr lang="ru-RU" dirty="0"/>
          </a:p>
          <a:p>
            <a:pPr algn="just"/>
            <a:r>
              <a:rPr lang="ru-RU" dirty="0" err="1"/>
              <a:t>Қалыпты</a:t>
            </a:r>
            <a:r>
              <a:rPr lang="ru-RU" dirty="0"/>
              <a:t> </a:t>
            </a:r>
            <a:r>
              <a:rPr lang="ru-RU" dirty="0" err="1"/>
              <a:t>күйде</a:t>
            </a:r>
            <a:r>
              <a:rPr lang="ru-RU" dirty="0"/>
              <a:t> </a:t>
            </a:r>
            <a:r>
              <a:rPr lang="ru-RU" dirty="0" err="1"/>
              <a:t>атомның</a:t>
            </a:r>
            <a:r>
              <a:rPr lang="ru-RU" dirty="0"/>
              <a:t> </a:t>
            </a:r>
            <a:r>
              <a:rPr lang="ru-RU" dirty="0" err="1"/>
              <a:t>сыртқы</a:t>
            </a:r>
            <a:r>
              <a:rPr lang="ru-RU" dirty="0"/>
              <a:t> </a:t>
            </a:r>
            <a:r>
              <a:rPr lang="ru-RU" dirty="0" err="1"/>
              <a:t>электрондық</a:t>
            </a:r>
            <a:r>
              <a:rPr lang="ru-RU" dirty="0"/>
              <a:t> </a:t>
            </a:r>
            <a:r>
              <a:rPr lang="ru-RU" dirty="0" err="1"/>
              <a:t>кауызының</a:t>
            </a:r>
            <a:r>
              <a:rPr lang="ru-RU" dirty="0"/>
              <a:t> </a:t>
            </a:r>
            <a:r>
              <a:rPr lang="ru-RU" dirty="0" err="1"/>
              <a:t>құрылысы</a:t>
            </a:r>
            <a:r>
              <a:rPr lang="ru-RU" dirty="0"/>
              <a:t> 2</a:t>
            </a:r>
            <a:r>
              <a:rPr lang="en-US" dirty="0"/>
              <a:t>s² 2</a:t>
            </a:r>
            <a:r>
              <a:rPr lang="ru-RU" dirty="0"/>
              <a:t>р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Демек</a:t>
            </a:r>
            <a:r>
              <a:rPr lang="ru-RU" dirty="0"/>
              <a:t>, </a:t>
            </a:r>
            <a:r>
              <a:rPr lang="ru-RU" dirty="0" err="1"/>
              <a:t>атомның</a:t>
            </a:r>
            <a:r>
              <a:rPr lang="ru-RU" dirty="0"/>
              <a:t> </a:t>
            </a:r>
            <a:r>
              <a:rPr lang="ru-RU" dirty="0" err="1"/>
              <a:t>сыртқы</a:t>
            </a:r>
            <a:r>
              <a:rPr lang="ru-RU" dirty="0"/>
              <a:t> </a:t>
            </a:r>
            <a:r>
              <a:rPr lang="ru-RU" dirty="0" err="1"/>
              <a:t>кауызында</a:t>
            </a:r>
            <a:r>
              <a:rPr lang="ru-RU" dirty="0"/>
              <a:t> </a:t>
            </a:r>
            <a:r>
              <a:rPr lang="ru-RU" dirty="0" err="1"/>
              <a:t>спиндері</a:t>
            </a:r>
            <a:r>
              <a:rPr lang="ru-RU" dirty="0"/>
              <a:t> </a:t>
            </a:r>
            <a:r>
              <a:rPr lang="ru-RU" dirty="0" err="1"/>
              <a:t>қарама-қарсы</a:t>
            </a:r>
            <a:r>
              <a:rPr lang="ru-RU" dirty="0"/>
              <a:t> </a:t>
            </a:r>
            <a:r>
              <a:rPr lang="ru-RU" dirty="0" err="1"/>
              <a:t>жұптасқан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en-US" dirty="0"/>
              <a:t>s ē</a:t>
            </a:r>
            <a:r>
              <a:rPr lang="kk-KZ" dirty="0"/>
              <a:t> </a:t>
            </a:r>
            <a:r>
              <a:rPr lang="ru-RU" dirty="0"/>
              <a:t>бар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химиялық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түзеуге</a:t>
            </a:r>
            <a:r>
              <a:rPr lang="ru-RU" dirty="0"/>
              <a:t> </a:t>
            </a:r>
            <a:r>
              <a:rPr lang="ru-RU" dirty="0" err="1"/>
              <a:t>қатысатын</a:t>
            </a:r>
            <a:r>
              <a:rPr lang="ru-RU" dirty="0"/>
              <a:t> </a:t>
            </a:r>
            <a:r>
              <a:rPr lang="ru-RU" dirty="0" err="1"/>
              <a:t>жалқы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р </a:t>
            </a:r>
            <a:r>
              <a:rPr lang="en-US" dirty="0"/>
              <a:t>ē</a:t>
            </a:r>
            <a:r>
              <a:rPr lang="ru-RU" dirty="0"/>
              <a:t> бар, </a:t>
            </a:r>
            <a:r>
              <a:rPr lang="ru-RU" dirty="0" err="1"/>
              <a:t>яғни</a:t>
            </a:r>
            <a:r>
              <a:rPr lang="ru-RU" dirty="0"/>
              <a:t> </a:t>
            </a:r>
            <a:r>
              <a:rPr lang="ru-RU" dirty="0" err="1"/>
              <a:t>көміртек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валенттік</a:t>
            </a:r>
            <a:r>
              <a:rPr lang="ru-RU" dirty="0"/>
              <a:t> </a:t>
            </a:r>
            <a:r>
              <a:rPr lang="ru-RU" dirty="0" err="1"/>
              <a:t>көрсетеді</a:t>
            </a:r>
            <a:r>
              <a:rPr lang="ru-RU" dirty="0"/>
              <a:t> </a:t>
            </a:r>
            <a:r>
              <a:rPr lang="ru-RU" dirty="0" err="1"/>
              <a:t>екен</a:t>
            </a:r>
            <a:r>
              <a:rPr lang="ru-RU" dirty="0"/>
              <a:t>. </a:t>
            </a:r>
            <a:r>
              <a:rPr lang="ru-RU" dirty="0" err="1"/>
              <a:t>Бірақ</a:t>
            </a:r>
            <a:r>
              <a:rPr lang="ru-RU" dirty="0"/>
              <a:t> </a:t>
            </a:r>
            <a:r>
              <a:rPr lang="ru-RU" dirty="0" err="1"/>
              <a:t>біз</a:t>
            </a:r>
            <a:r>
              <a:rPr lang="ru-RU" dirty="0"/>
              <a:t> </a:t>
            </a:r>
            <a:r>
              <a:rPr lang="ru-RU" dirty="0" err="1"/>
              <a:t>көміртек</a:t>
            </a:r>
            <a:r>
              <a:rPr lang="ru-RU" dirty="0"/>
              <a:t> атомы </a:t>
            </a:r>
            <a:r>
              <a:rPr lang="ru-RU" dirty="0" err="1"/>
              <a:t>органикалық</a:t>
            </a:r>
            <a:r>
              <a:rPr lang="ru-RU" dirty="0"/>
              <a:t> </a:t>
            </a:r>
            <a:r>
              <a:rPr lang="ru-RU" dirty="0" err="1"/>
              <a:t>қосылыстарда</a:t>
            </a:r>
            <a:r>
              <a:rPr lang="ru-RU" dirty="0"/>
              <a:t>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уақытта</a:t>
            </a:r>
            <a:r>
              <a:rPr lang="ru-RU" dirty="0"/>
              <a:t> </a:t>
            </a:r>
            <a:r>
              <a:rPr lang="ru-RU" dirty="0" err="1"/>
              <a:t>төрт</a:t>
            </a:r>
            <a:r>
              <a:rPr lang="ru-RU" dirty="0"/>
              <a:t> </a:t>
            </a:r>
            <a:r>
              <a:rPr lang="ru-RU" dirty="0" err="1"/>
              <a:t>валенттілік</a:t>
            </a:r>
            <a:r>
              <a:rPr lang="ru-RU" dirty="0"/>
              <a:t> </a:t>
            </a:r>
            <a:r>
              <a:rPr lang="ru-RU" dirty="0" err="1"/>
              <a:t>көрсетеді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қағиданы</a:t>
            </a:r>
            <a:r>
              <a:rPr lang="ru-RU" dirty="0"/>
              <a:t> </a:t>
            </a:r>
            <a:r>
              <a:rPr lang="ru-RU" dirty="0" err="1"/>
              <a:t>білеміз</a:t>
            </a:r>
            <a:r>
              <a:rPr lang="ru-RU" dirty="0"/>
              <a:t>. </a:t>
            </a:r>
          </a:p>
          <a:p>
            <a:pPr algn="just"/>
            <a:endParaRPr lang="ru-RU" dirty="0"/>
          </a:p>
          <a:p>
            <a:pPr algn="just"/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қайшылық</a:t>
            </a:r>
            <a:r>
              <a:rPr lang="ru-RU" dirty="0"/>
              <a:t> </a:t>
            </a:r>
            <a:r>
              <a:rPr lang="ru-RU" dirty="0" err="1"/>
              <a:t>былай</a:t>
            </a:r>
            <a:r>
              <a:rPr lang="ru-RU" dirty="0"/>
              <a:t> </a:t>
            </a:r>
            <a:r>
              <a:rPr lang="ru-RU" dirty="0" err="1"/>
              <a:t>түсіндіріледі</a:t>
            </a:r>
            <a:r>
              <a:rPr lang="ru-RU" dirty="0"/>
              <a:t>. 2</a:t>
            </a:r>
            <a:r>
              <a:rPr lang="en-US" dirty="0"/>
              <a:t>s </a:t>
            </a:r>
            <a:r>
              <a:rPr lang="ru-RU" dirty="0" err="1"/>
              <a:t>және</a:t>
            </a:r>
            <a:r>
              <a:rPr lang="ru-RU" dirty="0"/>
              <a:t> 2р </a:t>
            </a:r>
            <a:r>
              <a:rPr lang="ru-RU" dirty="0" err="1"/>
              <a:t>күйдегі</a:t>
            </a:r>
            <a:r>
              <a:rPr lang="ru-RU" dirty="0"/>
              <a:t> </a:t>
            </a:r>
            <a:r>
              <a:rPr lang="en-US" dirty="0"/>
              <a:t>ē</a:t>
            </a:r>
            <a:r>
              <a:rPr lang="kk-KZ" dirty="0"/>
              <a:t>-</a:t>
            </a:r>
            <a:r>
              <a:rPr lang="ru-RU" dirty="0" err="1"/>
              <a:t>дың</a:t>
            </a:r>
            <a:r>
              <a:rPr lang="ru-RU" dirty="0"/>
              <a:t> </a:t>
            </a:r>
            <a:r>
              <a:rPr lang="ru-RU" dirty="0" err="1"/>
              <a:t>энергиялары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жақын</a:t>
            </a:r>
            <a:r>
              <a:rPr lang="ru-RU" dirty="0"/>
              <a:t>, </a:t>
            </a:r>
            <a:r>
              <a:rPr lang="ru-RU" dirty="0" err="1"/>
              <a:t>сондыктан</a:t>
            </a:r>
            <a:r>
              <a:rPr lang="ru-RU" dirty="0"/>
              <a:t> 2</a:t>
            </a:r>
            <a:r>
              <a:rPr lang="en-US" dirty="0"/>
              <a:t>s </a:t>
            </a:r>
            <a:r>
              <a:rPr lang="ru-RU" dirty="0" err="1"/>
              <a:t>орбитальдағы</a:t>
            </a:r>
            <a:r>
              <a:rPr lang="ru-RU" dirty="0"/>
              <a:t> </a:t>
            </a:r>
            <a:r>
              <a:rPr lang="ru-RU" dirty="0" err="1"/>
              <a:t>жұптасқан</a:t>
            </a:r>
            <a:r>
              <a:rPr lang="ru-RU" dirty="0"/>
              <a:t> </a:t>
            </a:r>
            <a:r>
              <a:rPr lang="ru-RU" dirty="0" err="1"/>
              <a:t>электрондардың</a:t>
            </a:r>
            <a:r>
              <a:rPr lang="ru-RU" dirty="0"/>
              <a:t> </a:t>
            </a:r>
            <a:r>
              <a:rPr lang="ru-RU" dirty="0" err="1"/>
              <a:t>біреуі</a:t>
            </a:r>
            <a:r>
              <a:rPr lang="ru-RU" dirty="0"/>
              <a:t> 2р </a:t>
            </a:r>
            <a:r>
              <a:rPr lang="ru-RU" dirty="0" err="1"/>
              <a:t>күйдегі</a:t>
            </a:r>
            <a:r>
              <a:rPr lang="ru-RU" dirty="0"/>
              <a:t> бос </a:t>
            </a:r>
            <a:r>
              <a:rPr lang="ru-RU" dirty="0" err="1"/>
              <a:t>орбитальға</a:t>
            </a:r>
            <a:r>
              <a:rPr lang="ru-RU" dirty="0"/>
              <a:t> </a:t>
            </a:r>
            <a:r>
              <a:rPr lang="ru-RU" dirty="0" err="1"/>
              <a:t>көшеді</a:t>
            </a:r>
            <a:r>
              <a:rPr lang="ru-RU" dirty="0"/>
              <a:t>. </a:t>
            </a:r>
            <a:r>
              <a:rPr lang="ru-RU" dirty="0" err="1"/>
              <a:t>Сөйтіп</a:t>
            </a:r>
            <a:r>
              <a:rPr lang="ru-RU" dirty="0"/>
              <a:t>, </a:t>
            </a:r>
            <a:r>
              <a:rPr lang="ru-RU" dirty="0" err="1"/>
              <a:t>көміртек</a:t>
            </a:r>
            <a:r>
              <a:rPr lang="ru-RU" dirty="0"/>
              <a:t> </a:t>
            </a:r>
            <a:r>
              <a:rPr lang="ru-RU" dirty="0" err="1"/>
              <a:t>атомының</a:t>
            </a:r>
            <a:r>
              <a:rPr lang="ru-RU" dirty="0"/>
              <a:t> </a:t>
            </a:r>
            <a:r>
              <a:rPr lang="ru-RU" dirty="0" err="1"/>
              <a:t>сыртқы</a:t>
            </a:r>
            <a:r>
              <a:rPr lang="ru-RU" dirty="0"/>
              <a:t> </a:t>
            </a:r>
            <a:r>
              <a:rPr lang="ru-RU" dirty="0" err="1"/>
              <a:t>қауызында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en-US" dirty="0"/>
              <a:t>s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үш</a:t>
            </a:r>
            <a:r>
              <a:rPr lang="ru-RU" dirty="0"/>
              <a:t> р — </a:t>
            </a:r>
            <a:r>
              <a:rPr lang="ru-RU" dirty="0" err="1"/>
              <a:t>электрондар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Бүл</a:t>
            </a:r>
            <a:r>
              <a:rPr lang="ru-RU" dirty="0"/>
              <a:t> </a:t>
            </a:r>
            <a:r>
              <a:rPr lang="ru-RU" dirty="0" err="1"/>
              <a:t>күйді</a:t>
            </a:r>
            <a:r>
              <a:rPr lang="ru-RU" dirty="0"/>
              <a:t> </a:t>
            </a:r>
            <a:r>
              <a:rPr lang="ru-RU" dirty="0" err="1"/>
              <a:t>атомның</a:t>
            </a:r>
            <a:r>
              <a:rPr lang="ru-RU" dirty="0"/>
              <a:t> </a:t>
            </a:r>
            <a:r>
              <a:rPr lang="ru-RU" dirty="0" err="1"/>
              <a:t>қозған</a:t>
            </a:r>
            <a:r>
              <a:rPr lang="ru-RU" dirty="0"/>
              <a:t> </a:t>
            </a:r>
            <a:r>
              <a:rPr lang="ru-RU" dirty="0" err="1"/>
              <a:t>күйі</a:t>
            </a:r>
            <a:r>
              <a:rPr lang="ru-RU" dirty="0"/>
              <a:t> </a:t>
            </a:r>
            <a:r>
              <a:rPr lang="ru-RU" dirty="0" err="1"/>
              <a:t>дейді</a:t>
            </a:r>
            <a:r>
              <a:rPr lang="ru-RU" dirty="0"/>
              <a:t>. </a:t>
            </a:r>
            <a:r>
              <a:rPr lang="ru-RU" dirty="0" err="1"/>
              <a:t>Енді</a:t>
            </a:r>
            <a:r>
              <a:rPr lang="ru-RU" dirty="0"/>
              <a:t> </a:t>
            </a:r>
            <a:r>
              <a:rPr lang="ru-RU" dirty="0" err="1"/>
              <a:t>қозған</a:t>
            </a:r>
            <a:r>
              <a:rPr lang="ru-RU" dirty="0"/>
              <a:t> </a:t>
            </a:r>
            <a:r>
              <a:rPr lang="ru-RU" dirty="0" err="1"/>
              <a:t>күйдегі</a:t>
            </a:r>
            <a:r>
              <a:rPr lang="ru-RU" dirty="0"/>
              <a:t> </a:t>
            </a:r>
            <a:r>
              <a:rPr lang="ru-RU" dirty="0" err="1"/>
              <a:t>атомның</a:t>
            </a:r>
            <a:r>
              <a:rPr lang="ru-RU" dirty="0"/>
              <a:t> </a:t>
            </a:r>
            <a:r>
              <a:rPr lang="ru-RU" dirty="0" err="1"/>
              <a:t>сыртқы</a:t>
            </a:r>
            <a:r>
              <a:rPr lang="ru-RU" dirty="0"/>
              <a:t> </a:t>
            </a:r>
            <a:r>
              <a:rPr lang="ru-RU" dirty="0" err="1"/>
              <a:t>қауызының</a:t>
            </a:r>
            <a:r>
              <a:rPr lang="ru-RU" dirty="0"/>
              <a:t> </a:t>
            </a:r>
            <a:r>
              <a:rPr lang="ru-RU" dirty="0" err="1"/>
              <a:t>қүрылысы</a:t>
            </a:r>
            <a:r>
              <a:rPr lang="ru-RU" dirty="0"/>
              <a:t> 2</a:t>
            </a:r>
            <a:r>
              <a:rPr lang="en-US" dirty="0"/>
              <a:t>s 2</a:t>
            </a:r>
            <a:r>
              <a:rPr lang="ru-RU" dirty="0" err="1"/>
              <a:t>рх</a:t>
            </a:r>
            <a:r>
              <a:rPr lang="ru-RU" dirty="0"/>
              <a:t> 2ру 2</a:t>
            </a:r>
            <a:r>
              <a:rPr lang="en-US" dirty="0" err="1"/>
              <a:t>pz</a:t>
            </a:r>
            <a:r>
              <a:rPr lang="en-US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Демек</a:t>
            </a:r>
            <a:r>
              <a:rPr lang="ru-RU" dirty="0"/>
              <a:t>, </a:t>
            </a:r>
            <a:r>
              <a:rPr lang="ru-RU" dirty="0" err="1"/>
              <a:t>көміртек</a:t>
            </a:r>
            <a:r>
              <a:rPr lang="ru-RU" dirty="0"/>
              <a:t> </a:t>
            </a:r>
            <a:r>
              <a:rPr lang="ru-RU" dirty="0" err="1"/>
              <a:t>атомынан</a:t>
            </a:r>
            <a:r>
              <a:rPr lang="ru-RU" dirty="0"/>
              <a:t> </a:t>
            </a:r>
            <a:r>
              <a:rPr lang="ru-RU" dirty="0" err="1"/>
              <a:t>химиялық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түзуге</a:t>
            </a:r>
            <a:r>
              <a:rPr lang="ru-RU" dirty="0"/>
              <a:t> торт электрон </a:t>
            </a:r>
            <a:r>
              <a:rPr lang="ru-RU" dirty="0" err="1"/>
              <a:t>кдтысады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төрт</a:t>
            </a:r>
            <a:r>
              <a:rPr lang="ru-RU" dirty="0"/>
              <a:t> </a:t>
            </a:r>
            <a:r>
              <a:rPr lang="ru-RU" dirty="0" err="1"/>
              <a:t>атоммен</a:t>
            </a:r>
            <a:r>
              <a:rPr lang="ru-RU" dirty="0"/>
              <a:t>, </a:t>
            </a:r>
            <a:r>
              <a:rPr lang="ru-RU" dirty="0" err="1"/>
              <a:t>мысалы</a:t>
            </a:r>
            <a:r>
              <a:rPr lang="ru-RU" dirty="0"/>
              <a:t>, </a:t>
            </a:r>
            <a:r>
              <a:rPr lang="ru-RU" dirty="0" err="1"/>
              <a:t>сутек</a:t>
            </a:r>
            <a:r>
              <a:rPr lang="ru-RU" dirty="0"/>
              <a:t> </a:t>
            </a:r>
            <a:r>
              <a:rPr lang="ru-RU" dirty="0" err="1"/>
              <a:t>атомдарымен</a:t>
            </a:r>
            <a:r>
              <a:rPr lang="ru-RU" dirty="0"/>
              <a:t> </a:t>
            </a:r>
            <a:r>
              <a:rPr lang="ru-RU" dirty="0" err="1"/>
              <a:t>коваленттік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түзуге</a:t>
            </a:r>
            <a:r>
              <a:rPr lang="ru-RU" dirty="0"/>
              <a:t> </a:t>
            </a:r>
            <a:r>
              <a:rPr lang="ru-RU" dirty="0" err="1"/>
              <a:t>бейім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93601" y="2024803"/>
            <a:ext cx="12025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solidFill>
                  <a:srgbClr val="0070C0"/>
                </a:solidFill>
              </a:rPr>
              <a:t>қозған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күйі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38471" y="2024803"/>
            <a:ext cx="13853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solidFill>
                  <a:srgbClr val="0070C0"/>
                </a:solidFill>
              </a:rPr>
              <a:t>қалыпты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күйі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3175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11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t="37278" b="25315"/>
          <a:stretch>
            <a:fillRect/>
          </a:stretch>
        </p:blipFill>
        <p:spPr>
          <a:xfrm>
            <a:off x="1528763" y="1957388"/>
            <a:ext cx="6977621" cy="1657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8CA81D-1A96-CB7C-CFB1-CECA7D120EF2}"/>
              </a:ext>
            </a:extLst>
          </p:cNvPr>
          <p:cNvSpPr txBox="1"/>
          <p:nvPr/>
        </p:nvSpPr>
        <p:spPr>
          <a:xfrm>
            <a:off x="1042428" y="257253"/>
            <a:ext cx="85587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70C0"/>
                </a:solidFill>
              </a:rPr>
              <a:t>Атомды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орбитальдардың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гибридтенуі</a:t>
            </a:r>
            <a:endParaRPr lang="ru-RU" sz="2000" b="1" dirty="0">
              <a:solidFill>
                <a:srgbClr val="0070C0"/>
              </a:solidFill>
            </a:endParaRPr>
          </a:p>
          <a:p>
            <a:pPr algn="just"/>
            <a:endParaRPr lang="ru-RU" sz="2000" dirty="0"/>
          </a:p>
          <a:p>
            <a:pPr algn="just"/>
            <a:r>
              <a:rPr lang="ru-RU" sz="2000" dirty="0" err="1"/>
              <a:t>Атомды</a:t>
            </a:r>
            <a:r>
              <a:rPr lang="ru-RU" sz="2000" dirty="0"/>
              <a:t> </a:t>
            </a:r>
            <a:r>
              <a:rPr lang="ru-RU" sz="2000" dirty="0" err="1"/>
              <a:t>орбитальдарды</a:t>
            </a:r>
            <a:r>
              <a:rPr lang="ru-RU" sz="2000" dirty="0"/>
              <a:t> </a:t>
            </a:r>
            <a:r>
              <a:rPr lang="ru-RU" sz="2000" dirty="0" err="1"/>
              <a:t>пішіні</a:t>
            </a:r>
            <a:r>
              <a:rPr lang="ru-RU" sz="2000" dirty="0"/>
              <a:t> мен </a:t>
            </a:r>
            <a:r>
              <a:rPr lang="ru-RU" sz="2000" dirty="0" err="1"/>
              <a:t>энергиясы</a:t>
            </a:r>
            <a:r>
              <a:rPr lang="ru-RU" sz="2000" dirty="0"/>
              <a:t> </a:t>
            </a:r>
            <a:r>
              <a:rPr lang="ru-RU" sz="2000" dirty="0" err="1"/>
              <a:t>бойынша</a:t>
            </a:r>
            <a:r>
              <a:rPr lang="ru-RU" sz="2000" dirty="0"/>
              <a:t> </a:t>
            </a:r>
            <a:r>
              <a:rPr lang="ru-RU" sz="2000" dirty="0" err="1"/>
              <a:t>теңестіріп</a:t>
            </a:r>
            <a:r>
              <a:rPr lang="ru-RU" sz="2000" dirty="0"/>
              <a:t> </a:t>
            </a:r>
            <a:r>
              <a:rPr lang="ru-RU" sz="2000" dirty="0" err="1"/>
              <a:t>белгілі</a:t>
            </a:r>
            <a:r>
              <a:rPr lang="ru-RU" sz="2000" dirty="0"/>
              <a:t> </a:t>
            </a:r>
            <a:r>
              <a:rPr lang="ru-RU" sz="2000" dirty="0" err="1"/>
              <a:t>бір</a:t>
            </a:r>
            <a:r>
              <a:rPr lang="ru-RU" sz="2000" dirty="0"/>
              <a:t> </a:t>
            </a:r>
            <a:r>
              <a:rPr lang="ru-RU" sz="2000" dirty="0" err="1"/>
              <a:t>формаға</a:t>
            </a:r>
            <a:r>
              <a:rPr lang="ru-RU" sz="2000" dirty="0"/>
              <a:t> </a:t>
            </a:r>
            <a:r>
              <a:rPr lang="ru-RU" sz="2000" dirty="0" err="1"/>
              <a:t>айналдыру</a:t>
            </a:r>
            <a:r>
              <a:rPr lang="ru-RU" sz="2000" dirty="0"/>
              <a:t> </a:t>
            </a:r>
            <a:r>
              <a:rPr lang="ru-RU" sz="2000" dirty="0" err="1"/>
              <a:t>процесі</a:t>
            </a:r>
            <a:r>
              <a:rPr lang="ru-RU" sz="2000" dirty="0"/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гибридтену</a:t>
            </a:r>
            <a:r>
              <a:rPr lang="ru-RU" sz="2000" dirty="0"/>
              <a:t>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аталады</a:t>
            </a:r>
            <a:r>
              <a:rPr lang="ru-RU" sz="2000" dirty="0"/>
              <a:t>.</a:t>
            </a:r>
            <a:endParaRPr lang="ru-KZ" sz="2000" dirty="0"/>
          </a:p>
        </p:txBody>
      </p:sp>
    </p:spTree>
    <p:extLst>
      <p:ext uri="{BB962C8B-B14F-4D97-AF65-F5344CB8AC3E}">
        <p14:creationId xmlns:p14="http://schemas.microsoft.com/office/powerpoint/2010/main" val="1567391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12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16417"/>
          <a:stretch/>
        </p:blipFill>
        <p:spPr>
          <a:xfrm>
            <a:off x="0" y="0"/>
            <a:ext cx="10190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41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13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2" y="0"/>
            <a:ext cx="11516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01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14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16"/>
            <a:ext cx="12192000" cy="678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60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15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" y="0"/>
            <a:ext cx="12102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59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16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27853" y="174310"/>
            <a:ext cx="82590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solidFill>
                  <a:srgbClr val="C00000"/>
                </a:solidFill>
              </a:rPr>
              <a:t>Органикалық қосылыстардың реакцияға түсу қабілеттігі </a:t>
            </a:r>
          </a:p>
          <a:p>
            <a:pPr algn="ctr"/>
            <a:r>
              <a:rPr lang="kk-KZ" sz="2000" b="1" dirty="0">
                <a:solidFill>
                  <a:srgbClr val="C00000"/>
                </a:solidFill>
              </a:rPr>
              <a:t>туралы негізгі түсініктер.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614" y="828558"/>
            <a:ext cx="1115190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rgbClr val="0070C0"/>
                </a:solidFill>
              </a:rPr>
              <a:t>Органикалық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реакцияларды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жіктеу</a:t>
            </a:r>
            <a:endParaRPr lang="ru-RU" sz="2000" b="1" dirty="0">
              <a:solidFill>
                <a:srgbClr val="0070C0"/>
              </a:solidFill>
            </a:endParaRPr>
          </a:p>
          <a:p>
            <a:pPr algn="just"/>
            <a:endParaRPr lang="ru-RU" sz="2000" b="1" dirty="0">
              <a:solidFill>
                <a:srgbClr val="0070C0"/>
              </a:solidFill>
            </a:endParaRPr>
          </a:p>
          <a:p>
            <a:pPr algn="just"/>
            <a:r>
              <a:rPr lang="ru-RU" sz="2000" b="1" i="1" dirty="0" err="1"/>
              <a:t>Орынбасу</a:t>
            </a:r>
            <a:r>
              <a:rPr lang="ru-RU" sz="2000" b="1" i="1" dirty="0"/>
              <a:t> </a:t>
            </a:r>
            <a:r>
              <a:rPr lang="ru-RU" sz="2000" b="1" i="1" dirty="0" err="1"/>
              <a:t>реакциясы</a:t>
            </a:r>
            <a:r>
              <a:rPr lang="ru-RU" sz="2000" dirty="0"/>
              <a:t> </a:t>
            </a:r>
            <a:r>
              <a:rPr lang="ru-RU" sz="2000" dirty="0" err="1"/>
              <a:t>органикалық</a:t>
            </a:r>
            <a:r>
              <a:rPr lang="ru-RU" sz="2000" dirty="0"/>
              <a:t> </a:t>
            </a:r>
            <a:r>
              <a:rPr lang="ru-RU" sz="2000" dirty="0" err="1"/>
              <a:t>қосылыстардың</a:t>
            </a:r>
            <a:r>
              <a:rPr lang="ru-RU" sz="2000" dirty="0"/>
              <a:t> </a:t>
            </a:r>
            <a:r>
              <a:rPr lang="ru-RU" sz="2000" dirty="0" err="1"/>
              <a:t>барлығына</a:t>
            </a:r>
            <a:r>
              <a:rPr lang="ru-RU" sz="2000" dirty="0"/>
              <a:t> </a:t>
            </a:r>
            <a:r>
              <a:rPr lang="ru-RU" sz="2000" dirty="0" err="1"/>
              <a:t>тән</a:t>
            </a:r>
            <a:r>
              <a:rPr lang="ru-RU" sz="2000" dirty="0"/>
              <a:t>. </a:t>
            </a:r>
            <a:r>
              <a:rPr lang="ru-RU" sz="2000" dirty="0" err="1"/>
              <a:t>Негізінен</a:t>
            </a:r>
            <a:r>
              <a:rPr lang="ru-RU" sz="2000" dirty="0"/>
              <a:t>, </a:t>
            </a:r>
            <a:r>
              <a:rPr lang="ru-RU" sz="2000" dirty="0" err="1"/>
              <a:t>молекуладағы</a:t>
            </a:r>
            <a:r>
              <a:rPr lang="ru-RU" sz="2000" dirty="0"/>
              <a:t> </a:t>
            </a:r>
            <a:r>
              <a:rPr lang="ru-RU" sz="2000" dirty="0" err="1"/>
              <a:t>сутек</a:t>
            </a:r>
            <a:r>
              <a:rPr lang="ru-RU" sz="2000" dirty="0"/>
              <a:t> </a:t>
            </a:r>
            <a:r>
              <a:rPr lang="ru-RU" sz="2000" dirty="0" err="1"/>
              <a:t>атомының</a:t>
            </a:r>
            <a:r>
              <a:rPr lang="ru-RU" sz="2000" dirty="0"/>
              <a:t> н/е </a:t>
            </a:r>
            <a:r>
              <a:rPr lang="ru-RU" sz="2000" dirty="0" err="1"/>
              <a:t>көміртек</a:t>
            </a:r>
            <a:r>
              <a:rPr lang="ru-RU" sz="2000" dirty="0"/>
              <a:t> </a:t>
            </a:r>
            <a:r>
              <a:rPr lang="ru-RU" sz="2000" dirty="0" err="1"/>
              <a:t>атомынан</a:t>
            </a:r>
            <a:r>
              <a:rPr lang="ru-RU" sz="2000" dirty="0"/>
              <a:t> баска </a:t>
            </a:r>
            <a:r>
              <a:rPr lang="ru-RU" sz="2000" dirty="0" err="1"/>
              <a:t>кез</a:t>
            </a:r>
            <a:r>
              <a:rPr lang="ru-RU" sz="2000" dirty="0"/>
              <a:t> </a:t>
            </a:r>
            <a:r>
              <a:rPr lang="ru-RU" sz="2000" dirty="0" err="1"/>
              <a:t>келген</a:t>
            </a:r>
            <a:r>
              <a:rPr lang="ru-RU" sz="2000" dirty="0"/>
              <a:t> элемент </a:t>
            </a:r>
            <a:r>
              <a:rPr lang="ru-RU" sz="2000" dirty="0" err="1"/>
              <a:t>атомдарының</a:t>
            </a:r>
            <a:r>
              <a:rPr lang="ru-RU" sz="2000" dirty="0"/>
              <a:t> </a:t>
            </a:r>
            <a:r>
              <a:rPr lang="ru-RU" sz="2000" dirty="0" err="1"/>
              <a:t>орнын</a:t>
            </a:r>
            <a:r>
              <a:rPr lang="ru-RU" sz="2000" dirty="0"/>
              <a:t> басу </a:t>
            </a:r>
            <a:r>
              <a:rPr lang="ru-RU" sz="2000" dirty="0" err="1"/>
              <a:t>реакциялары</a:t>
            </a:r>
            <a:r>
              <a:rPr lang="ru-RU" sz="2000" dirty="0"/>
              <a:t> </a:t>
            </a:r>
            <a:r>
              <a:rPr lang="ru-RU" sz="2000" dirty="0" err="1"/>
              <a:t>жүреді</a:t>
            </a:r>
            <a:r>
              <a:rPr lang="ru-RU" sz="2000" dirty="0"/>
              <a:t>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i="1" dirty="0" err="1"/>
              <a:t>Қосылу</a:t>
            </a:r>
            <a:r>
              <a:rPr lang="ru-RU" sz="2000" b="1" dirty="0"/>
              <a:t> </a:t>
            </a:r>
            <a:r>
              <a:rPr lang="ru-RU" sz="2000" b="1" dirty="0" err="1"/>
              <a:t>реакциясы</a:t>
            </a:r>
            <a:r>
              <a:rPr lang="ru-RU" sz="2000" b="1" dirty="0"/>
              <a:t> </a:t>
            </a:r>
            <a:r>
              <a:rPr lang="ru-RU" sz="2000" dirty="0" err="1"/>
              <a:t>атомдар</a:t>
            </a:r>
            <a:r>
              <a:rPr lang="ru-RU" sz="2000" dirty="0"/>
              <a:t> </a:t>
            </a:r>
            <a:r>
              <a:rPr lang="ru-RU" sz="2000" dirty="0" err="1"/>
              <a:t>арасында</a:t>
            </a:r>
            <a:r>
              <a:rPr lang="ru-RU" sz="2000" dirty="0"/>
              <a:t> </a:t>
            </a:r>
            <a:r>
              <a:rPr lang="ru-RU" sz="2000" dirty="0" err="1"/>
              <a:t>еселенген</a:t>
            </a:r>
            <a:r>
              <a:rPr lang="ru-RU" sz="2000" dirty="0"/>
              <a:t> </a:t>
            </a:r>
            <a:r>
              <a:rPr lang="ru-RU" sz="2000" dirty="0" err="1"/>
              <a:t>байланыстары</a:t>
            </a:r>
            <a:r>
              <a:rPr lang="ru-RU" sz="2000" dirty="0"/>
              <a:t> (С=С, С=0 , С</a:t>
            </a:r>
            <a:r>
              <a:rPr lang="en-US" sz="2000" dirty="0"/>
              <a:t>=</a:t>
            </a:r>
            <a:r>
              <a:rPr lang="ru-RU" sz="2000" dirty="0"/>
              <a:t>С , </a:t>
            </a:r>
            <a:r>
              <a:rPr lang="kk-KZ" sz="2000" dirty="0"/>
              <a:t>С</a:t>
            </a:r>
            <a:r>
              <a:rPr lang="el-GR" sz="2000" dirty="0"/>
              <a:t>Ξ</a:t>
            </a:r>
            <a:r>
              <a:rPr lang="en-US" sz="2000" dirty="0"/>
              <a:t>N </a:t>
            </a:r>
            <a:r>
              <a:rPr lang="ru-RU" sz="2000" dirty="0" err="1"/>
              <a:t>т.б</a:t>
            </a:r>
            <a:r>
              <a:rPr lang="ru-RU" sz="2000" dirty="0"/>
              <a:t>.) бар </a:t>
            </a:r>
            <a:r>
              <a:rPr lang="ru-RU" sz="2000" dirty="0" err="1"/>
              <a:t>органикалық</a:t>
            </a:r>
            <a:r>
              <a:rPr lang="ru-RU" sz="2000" dirty="0"/>
              <a:t> </a:t>
            </a:r>
            <a:r>
              <a:rPr lang="ru-RU" sz="2000" dirty="0" err="1"/>
              <a:t>қосылыстарға</a:t>
            </a:r>
            <a:r>
              <a:rPr lang="ru-RU" sz="2000" dirty="0"/>
              <a:t>, </a:t>
            </a:r>
            <a:r>
              <a:rPr lang="ru-RU" sz="2000" dirty="0" err="1"/>
              <a:t>сонымен</a:t>
            </a:r>
            <a:r>
              <a:rPr lang="ru-RU" sz="2000" dirty="0"/>
              <a:t> </a:t>
            </a:r>
            <a:r>
              <a:rPr lang="ru-RU" sz="2000" dirty="0" err="1"/>
              <a:t>бірге</a:t>
            </a:r>
            <a:r>
              <a:rPr lang="ru-RU" sz="2000" dirty="0"/>
              <a:t> бос электрон </a:t>
            </a:r>
            <a:r>
              <a:rPr lang="ru-RU" sz="2000" dirty="0" err="1"/>
              <a:t>жұптары</a:t>
            </a:r>
            <a:r>
              <a:rPr lang="ru-RU" sz="2000" dirty="0"/>
              <a:t> бар </a:t>
            </a:r>
            <a:r>
              <a:rPr lang="ru-RU" sz="2000" dirty="0" err="1"/>
              <a:t>атомдарға</a:t>
            </a:r>
            <a:r>
              <a:rPr lang="ru-RU" sz="2000" dirty="0"/>
              <a:t> </a:t>
            </a:r>
            <a:r>
              <a:rPr lang="ru-RU" sz="2000" dirty="0" err="1"/>
              <a:t>тән</a:t>
            </a:r>
            <a:r>
              <a:rPr lang="ru-RU" sz="2000" dirty="0"/>
              <a:t>.</a:t>
            </a:r>
            <a:endParaRPr lang="en-US" sz="2000" dirty="0"/>
          </a:p>
          <a:p>
            <a:pPr algn="just"/>
            <a:endParaRPr lang="en-US" sz="2000" dirty="0"/>
          </a:p>
          <a:p>
            <a:pPr algn="just"/>
            <a:r>
              <a:rPr lang="ru-RU" sz="2000" b="1" i="1" dirty="0" err="1"/>
              <a:t>Бөліну</a:t>
            </a:r>
            <a:r>
              <a:rPr lang="ru-RU" sz="2000" b="1" i="1" dirty="0"/>
              <a:t> </a:t>
            </a:r>
            <a:r>
              <a:rPr lang="ru-RU" sz="2000" b="1" i="1" dirty="0" err="1"/>
              <a:t>реакциялары</a:t>
            </a:r>
            <a:r>
              <a:rPr lang="ru-RU" sz="2000" dirty="0"/>
              <a:t> </a:t>
            </a:r>
            <a:r>
              <a:rPr lang="ru-RU" sz="2000" dirty="0" err="1"/>
              <a:t>әсіресе</a:t>
            </a:r>
            <a:r>
              <a:rPr lang="ru-RU" sz="2000" dirty="0"/>
              <a:t> </a:t>
            </a:r>
            <a:r>
              <a:rPr lang="kk-KZ" sz="2000" dirty="0"/>
              <a:t>құ</a:t>
            </a:r>
            <a:r>
              <a:rPr lang="ru-RU" sz="2000" dirty="0" err="1"/>
              <a:t>рамында</a:t>
            </a:r>
            <a:r>
              <a:rPr lang="ru-RU" sz="2000" dirty="0"/>
              <a:t> </a:t>
            </a:r>
            <a:r>
              <a:rPr lang="ru-RU" sz="2000" dirty="0" err="1"/>
              <a:t>электртерістілік</a:t>
            </a:r>
            <a:r>
              <a:rPr lang="ru-RU" sz="2000" dirty="0"/>
              <a:t> </a:t>
            </a:r>
            <a:r>
              <a:rPr lang="ru-RU" sz="2000" dirty="0" err="1"/>
              <a:t>топшалары</a:t>
            </a:r>
            <a:r>
              <a:rPr lang="ru-RU" sz="2000" dirty="0"/>
              <a:t> бар </a:t>
            </a:r>
            <a:r>
              <a:rPr lang="ru-RU" sz="2000" dirty="0" err="1"/>
              <a:t>қосылыстарға</a:t>
            </a:r>
            <a:r>
              <a:rPr lang="ru-RU" sz="2000" dirty="0"/>
              <a:t> </a:t>
            </a:r>
            <a:r>
              <a:rPr lang="ru-RU" sz="2000" dirty="0" err="1"/>
              <a:t>тән</a:t>
            </a:r>
            <a:r>
              <a:rPr lang="ru-RU" sz="2000" dirty="0"/>
              <a:t>. </a:t>
            </a:r>
            <a:r>
              <a:rPr lang="ru-RU" sz="2000" dirty="0" err="1"/>
              <a:t>Әдетте</a:t>
            </a:r>
            <a:r>
              <a:rPr lang="ru-RU" sz="2000" dirty="0"/>
              <a:t>, су, </a:t>
            </a:r>
            <a:r>
              <a:rPr lang="ru-RU" sz="2000" dirty="0" err="1"/>
              <a:t>галогенді</a:t>
            </a:r>
            <a:r>
              <a:rPr lang="ru-RU" sz="2000" dirty="0"/>
              <a:t> </a:t>
            </a:r>
            <a:r>
              <a:rPr lang="ru-RU" sz="2000" dirty="0" err="1"/>
              <a:t>сутек</a:t>
            </a:r>
            <a:r>
              <a:rPr lang="ru-RU" sz="2000" dirty="0"/>
              <a:t>, аммиак </a:t>
            </a:r>
            <a:r>
              <a:rPr lang="ru-RU" sz="2000" dirty="0" err="1"/>
              <a:t>секілді</a:t>
            </a:r>
            <a:r>
              <a:rPr lang="ru-RU" sz="2000" dirty="0"/>
              <a:t> </a:t>
            </a:r>
            <a:r>
              <a:rPr lang="ru-RU" sz="2000" dirty="0" err="1"/>
              <a:t>заттар</a:t>
            </a:r>
            <a:r>
              <a:rPr lang="ru-RU" sz="2000" dirty="0"/>
              <a:t> </a:t>
            </a:r>
            <a:r>
              <a:rPr lang="ru-RU" sz="2000" dirty="0" err="1"/>
              <a:t>жеңіл</a:t>
            </a:r>
            <a:r>
              <a:rPr lang="ru-RU" sz="2000" dirty="0"/>
              <a:t> </a:t>
            </a:r>
            <a:r>
              <a:rPr lang="ru-RU" sz="2000" dirty="0" err="1"/>
              <a:t>бөлініп</a:t>
            </a:r>
            <a:r>
              <a:rPr lang="ru-RU" sz="2000" dirty="0"/>
              <a:t> </a:t>
            </a:r>
            <a:r>
              <a:rPr lang="ru-RU" sz="2000" dirty="0" err="1"/>
              <a:t>шығады</a:t>
            </a:r>
            <a:r>
              <a:rPr lang="ru-RU" sz="2000" dirty="0"/>
              <a:t>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i="1" dirty="0" err="1"/>
              <a:t>Изомерлену</a:t>
            </a:r>
            <a:r>
              <a:rPr lang="ru-RU" sz="2000" b="1" i="1" dirty="0"/>
              <a:t> </a:t>
            </a:r>
            <a:r>
              <a:rPr lang="ru-RU" sz="2000" b="1" i="1" dirty="0" err="1"/>
              <a:t>реакциясы</a:t>
            </a:r>
            <a:r>
              <a:rPr lang="ru-RU" sz="2000" dirty="0"/>
              <a:t> </a:t>
            </a:r>
            <a:r>
              <a:rPr lang="ru-RU" sz="2000" dirty="0" err="1"/>
              <a:t>әсіресе</a:t>
            </a:r>
            <a:r>
              <a:rPr lang="ru-RU" sz="2000" dirty="0"/>
              <a:t> </a:t>
            </a:r>
            <a:r>
              <a:rPr lang="ru-RU" sz="2000" dirty="0" err="1"/>
              <a:t>активті</a:t>
            </a:r>
            <a:r>
              <a:rPr lang="ru-RU" sz="2000" dirty="0"/>
              <a:t> </a:t>
            </a:r>
            <a:r>
              <a:rPr lang="ru-RU" sz="2000" dirty="0" err="1"/>
              <a:t>бөлшектер</a:t>
            </a:r>
            <a:r>
              <a:rPr lang="ru-RU" sz="2000" dirty="0"/>
              <a:t>, </a:t>
            </a:r>
            <a:r>
              <a:rPr lang="ru-RU" sz="2000" dirty="0" err="1"/>
              <a:t>мысалы</a:t>
            </a:r>
            <a:r>
              <a:rPr lang="ru-RU" sz="2000" dirty="0"/>
              <a:t>, </a:t>
            </a:r>
            <a:r>
              <a:rPr lang="ru-RU" sz="2000" dirty="0" err="1"/>
              <a:t>карбонил</a:t>
            </a:r>
            <a:r>
              <a:rPr lang="ru-RU" sz="2000" dirty="0"/>
              <a:t> </a:t>
            </a:r>
            <a:r>
              <a:rPr lang="ru-RU" sz="2000" dirty="0" err="1"/>
              <a:t>иондары</a:t>
            </a:r>
            <a:r>
              <a:rPr lang="ru-RU" sz="2000" dirty="0"/>
              <a:t> </a:t>
            </a:r>
            <a:r>
              <a:rPr lang="ru-RU" sz="2000" dirty="0" err="1"/>
              <a:t>пайда</a:t>
            </a:r>
            <a:r>
              <a:rPr lang="ru-RU" sz="2000" dirty="0"/>
              <a:t> </a:t>
            </a:r>
            <a:r>
              <a:rPr lang="ru-RU" sz="2000" dirty="0" err="1"/>
              <a:t>болатын</a:t>
            </a:r>
            <a:r>
              <a:rPr lang="ru-RU" sz="2000" dirty="0"/>
              <a:t> </a:t>
            </a:r>
            <a:r>
              <a:rPr lang="ru-RU" sz="2000" dirty="0" err="1"/>
              <a:t>химиялық</a:t>
            </a:r>
            <a:r>
              <a:rPr lang="ru-RU" sz="2000" dirty="0"/>
              <a:t> </a:t>
            </a:r>
            <a:r>
              <a:rPr lang="ru-RU" sz="2000" dirty="0" err="1"/>
              <a:t>өзгерістерде</a:t>
            </a:r>
            <a:r>
              <a:rPr lang="ru-RU" sz="2000" dirty="0"/>
              <a:t> </a:t>
            </a:r>
            <a:r>
              <a:rPr lang="ru-RU" sz="2000" dirty="0" err="1"/>
              <a:t>жеңіл</a:t>
            </a:r>
            <a:r>
              <a:rPr lang="ru-RU" sz="2000" dirty="0"/>
              <a:t> </a:t>
            </a:r>
            <a:r>
              <a:rPr lang="ru-RU" sz="2000" dirty="0" err="1"/>
              <a:t>жүреді</a:t>
            </a:r>
            <a:r>
              <a:rPr lang="ru-RU" sz="2000" dirty="0"/>
              <a:t>. </a:t>
            </a:r>
            <a:r>
              <a:rPr lang="ru-RU" sz="2000" dirty="0" err="1"/>
              <a:t>Изомерленуге</a:t>
            </a:r>
            <a:r>
              <a:rPr lang="ru-RU" sz="2000" dirty="0"/>
              <a:t> </a:t>
            </a:r>
            <a:r>
              <a:rPr lang="ru-RU" sz="2000" dirty="0" err="1"/>
              <a:t>қанықпаған</a:t>
            </a:r>
            <a:r>
              <a:rPr lang="ru-RU" sz="2000" dirty="0"/>
              <a:t> </a:t>
            </a:r>
            <a:r>
              <a:rPr lang="ru-RU" sz="2000" dirty="0" err="1"/>
              <a:t>көмірсутектер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олардың</a:t>
            </a:r>
            <a:r>
              <a:rPr lang="ru-RU" sz="2000" dirty="0"/>
              <a:t> </a:t>
            </a:r>
            <a:r>
              <a:rPr lang="ru-RU" sz="2000" dirty="0" err="1"/>
              <a:t>туындылары</a:t>
            </a:r>
            <a:r>
              <a:rPr lang="ru-RU" sz="2000" dirty="0"/>
              <a:t> </a:t>
            </a:r>
            <a:r>
              <a:rPr lang="ru-RU" sz="2000" dirty="0" err="1"/>
              <a:t>өте</a:t>
            </a:r>
            <a:r>
              <a:rPr lang="ru-RU" sz="2000" dirty="0"/>
              <a:t> </a:t>
            </a:r>
            <a:r>
              <a:rPr lang="ru-RU" sz="2000" dirty="0" err="1"/>
              <a:t>бейім</a:t>
            </a:r>
            <a:r>
              <a:rPr lang="ru-RU" sz="2000" dirty="0"/>
              <a:t> </a:t>
            </a:r>
            <a:r>
              <a:rPr lang="ru-RU" sz="2000" dirty="0" err="1"/>
              <a:t>келеді</a:t>
            </a:r>
            <a:r>
              <a:rPr lang="ru-RU" sz="2000" dirty="0"/>
              <a:t>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i="1" dirty="0" err="1"/>
              <a:t>Крекинглеу</a:t>
            </a:r>
            <a:r>
              <a:rPr lang="ru-RU" sz="2000" b="1" i="1" dirty="0"/>
              <a:t> </a:t>
            </a:r>
            <a:r>
              <a:rPr lang="ru-RU" sz="2000" b="1" i="1" dirty="0" err="1"/>
              <a:t>реакциясына</a:t>
            </a:r>
            <a:r>
              <a:rPr lang="ru-RU" sz="2000" b="1" i="1" dirty="0"/>
              <a:t> </a:t>
            </a:r>
            <a:r>
              <a:rPr lang="ru-RU" sz="2000" dirty="0"/>
              <a:t>(крекинг </a:t>
            </a:r>
            <a:r>
              <a:rPr lang="ru-RU" sz="2000" dirty="0" err="1"/>
              <a:t>ағылшынша</a:t>
            </a:r>
            <a:r>
              <a:rPr lang="ru-RU" sz="2000" dirty="0"/>
              <a:t> </a:t>
            </a:r>
            <a:r>
              <a:rPr lang="ru-RU" sz="2000" dirty="0" err="1"/>
              <a:t>ыдырау</a:t>
            </a:r>
            <a:r>
              <a:rPr lang="ru-RU" sz="2000" dirty="0"/>
              <a:t> </a:t>
            </a:r>
            <a:r>
              <a:rPr lang="ru-RU" sz="2000" dirty="0" err="1"/>
              <a:t>деген</a:t>
            </a:r>
            <a:r>
              <a:rPr lang="ru-RU" sz="2000" dirty="0"/>
              <a:t> </a:t>
            </a:r>
            <a:r>
              <a:rPr lang="ru-RU" sz="2000" dirty="0" err="1"/>
              <a:t>мағына</a:t>
            </a:r>
            <a:r>
              <a:rPr lang="ru-RU" sz="2000" dirty="0"/>
              <a:t> </a:t>
            </a:r>
            <a:r>
              <a:rPr lang="ru-RU" sz="2000" dirty="0" err="1"/>
              <a:t>білдіреді</a:t>
            </a:r>
            <a:r>
              <a:rPr lang="ru-RU" sz="2000" dirty="0"/>
              <a:t>) </a:t>
            </a:r>
            <a:r>
              <a:rPr lang="ru-RU" sz="2000" dirty="0" err="1"/>
              <a:t>мұнайды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мұнай</a:t>
            </a:r>
            <a:r>
              <a:rPr lang="ru-RU" sz="2000" dirty="0"/>
              <a:t> </a:t>
            </a:r>
            <a:r>
              <a:rPr lang="ru-RU" sz="2000" dirty="0" err="1"/>
              <a:t>өнімдерін</a:t>
            </a:r>
            <a:r>
              <a:rPr lang="ru-RU" sz="2000" dirty="0"/>
              <a:t> </a:t>
            </a:r>
            <a:r>
              <a:rPr lang="ru-RU" sz="2000" dirty="0" err="1"/>
              <a:t>өңдеу</a:t>
            </a:r>
            <a:r>
              <a:rPr lang="ru-RU" sz="2000" dirty="0"/>
              <a:t> </a:t>
            </a:r>
            <a:r>
              <a:rPr lang="ru-RU" sz="2000" dirty="0" err="1"/>
              <a:t>жатады</a:t>
            </a:r>
            <a:r>
              <a:rPr lang="ru-RU" sz="2000" dirty="0"/>
              <a:t>. </a:t>
            </a:r>
            <a:r>
              <a:rPr lang="ru-RU" sz="2000" dirty="0" err="1"/>
              <a:t>Мұнай</a:t>
            </a:r>
            <a:r>
              <a:rPr lang="ru-RU" sz="2000" dirty="0"/>
              <a:t> </a:t>
            </a:r>
            <a:r>
              <a:rPr lang="ru-RU" sz="2000" dirty="0" err="1"/>
              <a:t>құрамындағы</a:t>
            </a:r>
            <a:r>
              <a:rPr lang="ru-RU" sz="2000" dirty="0"/>
              <a:t> </a:t>
            </a:r>
            <a:r>
              <a:rPr lang="ru-RU" sz="2000" dirty="0" err="1"/>
              <a:t>үлкен</a:t>
            </a:r>
            <a:r>
              <a:rPr lang="ru-RU" sz="2000" dirty="0"/>
              <a:t> </a:t>
            </a:r>
            <a:r>
              <a:rPr lang="ru-RU" sz="2000" dirty="0" err="1"/>
              <a:t>молекулалы</a:t>
            </a:r>
            <a:r>
              <a:rPr lang="ru-RU" sz="2000" dirty="0"/>
              <a:t> </a:t>
            </a:r>
            <a:r>
              <a:rPr lang="ru-RU" sz="2000" dirty="0" err="1"/>
              <a:t>көмірсутектер</a:t>
            </a:r>
            <a:r>
              <a:rPr lang="ru-RU" sz="2000" dirty="0"/>
              <a:t> </a:t>
            </a:r>
            <a:r>
              <a:rPr lang="ru-RU" sz="2000" dirty="0" err="1"/>
              <a:t>жоғары</a:t>
            </a:r>
            <a:r>
              <a:rPr lang="ru-RU" sz="2000" dirty="0"/>
              <a:t> </a:t>
            </a:r>
            <a:r>
              <a:rPr lang="ru-RU" sz="2000" dirty="0" err="1"/>
              <a:t>температураның</a:t>
            </a:r>
            <a:r>
              <a:rPr lang="ru-RU" sz="2000" dirty="0"/>
              <a:t> </a:t>
            </a:r>
            <a:r>
              <a:rPr lang="ru-RU" sz="2000" dirty="0" err="1"/>
              <a:t>жөне</a:t>
            </a:r>
            <a:r>
              <a:rPr lang="ru-RU" sz="2000" dirty="0"/>
              <a:t> </a:t>
            </a:r>
            <a:r>
              <a:rPr lang="ru-RU" sz="2000" dirty="0" err="1"/>
              <a:t>қысымның</a:t>
            </a:r>
            <a:r>
              <a:rPr lang="ru-RU" sz="2000" dirty="0"/>
              <a:t>, </a:t>
            </a:r>
            <a:r>
              <a:rPr lang="ru-RU" sz="2000" dirty="0" err="1"/>
              <a:t>сонымен</a:t>
            </a:r>
            <a:r>
              <a:rPr lang="ru-RU" sz="2000" dirty="0"/>
              <a:t> </a:t>
            </a:r>
            <a:r>
              <a:rPr lang="ru-RU" sz="2000" dirty="0" err="1"/>
              <a:t>бірге</a:t>
            </a:r>
            <a:r>
              <a:rPr lang="ru-RU" sz="2000" dirty="0"/>
              <a:t> </a:t>
            </a:r>
            <a:r>
              <a:rPr lang="ru-RU" sz="2000" dirty="0" err="1"/>
              <a:t>катализаторлардың</a:t>
            </a:r>
            <a:r>
              <a:rPr lang="ru-RU" sz="2000" dirty="0"/>
              <a:t> </a:t>
            </a:r>
            <a:r>
              <a:rPr lang="ru-RU" sz="2000" dirty="0" err="1"/>
              <a:t>қатысуында</a:t>
            </a:r>
            <a:r>
              <a:rPr lang="ru-RU" sz="2000" dirty="0"/>
              <a:t> </a:t>
            </a:r>
            <a:r>
              <a:rPr lang="ru-RU" sz="2000" dirty="0" err="1"/>
              <a:t>ыдырайды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4142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68371" y="418476"/>
            <a:ext cx="82264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rgbClr val="0070C0"/>
                </a:solidFill>
              </a:rPr>
              <a:t>Нуклеофилді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реагенттер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электрондонорлы</a:t>
            </a:r>
            <a:r>
              <a:rPr lang="ru-RU" sz="2000" dirty="0"/>
              <a:t> </a:t>
            </a:r>
            <a:r>
              <a:rPr lang="ru-RU" sz="2000" dirty="0" err="1"/>
              <a:t>қасиеті</a:t>
            </a:r>
            <a:r>
              <a:rPr lang="ru-RU" sz="2000" dirty="0"/>
              <a:t> бар </a:t>
            </a:r>
            <a:r>
              <a:rPr lang="ru-RU" sz="2000" dirty="0" err="1"/>
              <a:t>өзінің</a:t>
            </a:r>
            <a:r>
              <a:rPr lang="ru-RU" sz="2000" dirty="0"/>
              <a:t> </a:t>
            </a:r>
            <a:r>
              <a:rPr lang="ru-RU" sz="2000" dirty="0" err="1"/>
              <a:t>бөлініспеген</a:t>
            </a:r>
            <a:r>
              <a:rPr lang="ru-RU" sz="2000" dirty="0"/>
              <a:t> электрон </a:t>
            </a:r>
            <a:r>
              <a:rPr lang="ru-RU" sz="2000" dirty="0" err="1"/>
              <a:t>жұбын</a:t>
            </a:r>
            <a:r>
              <a:rPr lang="ru-RU" sz="2000" dirty="0"/>
              <a:t> </a:t>
            </a:r>
            <a:r>
              <a:rPr lang="ru-RU" sz="2000" dirty="0" err="1"/>
              <a:t>байланыс</a:t>
            </a:r>
            <a:r>
              <a:rPr lang="ru-RU" sz="2000" dirty="0"/>
              <a:t> </a:t>
            </a:r>
            <a:r>
              <a:rPr lang="ru-RU" sz="2000" dirty="0" err="1"/>
              <a:t>түзуге</a:t>
            </a:r>
            <a:r>
              <a:rPr lang="ru-RU" sz="2000" dirty="0"/>
              <a:t> </a:t>
            </a:r>
            <a:r>
              <a:rPr lang="ru-RU" sz="2000" dirty="0" err="1"/>
              <a:t>беретін</a:t>
            </a:r>
            <a:r>
              <a:rPr lang="ru-RU" sz="2000" dirty="0"/>
              <a:t> </a:t>
            </a:r>
            <a:r>
              <a:rPr lang="ru-RU" sz="2000" dirty="0" err="1"/>
              <a:t>бөлшектерді</a:t>
            </a:r>
            <a:r>
              <a:rPr lang="ru-RU" sz="2000" dirty="0"/>
              <a:t> </a:t>
            </a:r>
            <a:r>
              <a:rPr lang="ru-RU" sz="2000" dirty="0" err="1"/>
              <a:t>айтады</a:t>
            </a:r>
            <a:r>
              <a:rPr lang="ru-RU" sz="2000" dirty="0"/>
              <a:t>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err="1"/>
              <a:t>Оларға</a:t>
            </a:r>
            <a:r>
              <a:rPr lang="ru-RU" sz="2000" dirty="0"/>
              <a:t> </a:t>
            </a:r>
            <a:r>
              <a:rPr lang="ru-RU" sz="2000" dirty="0" err="1"/>
              <a:t>бөлініспеген</a:t>
            </a:r>
            <a:r>
              <a:rPr lang="ru-RU" sz="2000" dirty="0"/>
              <a:t> электрон </a:t>
            </a:r>
            <a:r>
              <a:rPr lang="ru-RU" sz="2000" dirty="0" err="1"/>
              <a:t>жұптары</a:t>
            </a:r>
            <a:r>
              <a:rPr lang="ru-RU" sz="2000" dirty="0"/>
              <a:t> бар </a:t>
            </a:r>
            <a:r>
              <a:rPr lang="ru-RU" sz="2000" dirty="0" err="1"/>
              <a:t>аниондар</a:t>
            </a:r>
            <a:r>
              <a:rPr lang="ru-RU" sz="2000" dirty="0"/>
              <a:t> (:ОН¯ </a:t>
            </a:r>
            <a:r>
              <a:rPr lang="ru-RU" sz="2000" dirty="0" err="1"/>
              <a:t>т.б</a:t>
            </a:r>
            <a:r>
              <a:rPr lang="ru-RU" sz="2000" dirty="0"/>
              <a:t>.), нейтрал </a:t>
            </a:r>
            <a:r>
              <a:rPr lang="ru-RU" sz="2000" dirty="0" err="1"/>
              <a:t>қосылыстар</a:t>
            </a:r>
            <a:r>
              <a:rPr lang="ru-RU" sz="2000" dirty="0"/>
              <a:t> (:</a:t>
            </a:r>
            <a:r>
              <a:rPr lang="en-US" sz="2000" dirty="0"/>
              <a:t>NH</a:t>
            </a:r>
            <a:r>
              <a:rPr lang="en-US" sz="1600" dirty="0"/>
              <a:t>3</a:t>
            </a:r>
            <a:r>
              <a:rPr lang="en-US" sz="2000" dirty="0"/>
              <a:t> </a:t>
            </a:r>
            <a:r>
              <a:rPr lang="ru-RU" sz="2000" dirty="0" err="1"/>
              <a:t>т.б</a:t>
            </a:r>
            <a:r>
              <a:rPr lang="ru-RU" sz="2000" dirty="0"/>
              <a:t>.) </a:t>
            </a:r>
            <a:r>
              <a:rPr lang="ru-RU" sz="2000" dirty="0" err="1"/>
              <a:t>жатады</a:t>
            </a:r>
            <a:r>
              <a:rPr lang="ru-RU" sz="2000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8371" y="2804592"/>
            <a:ext cx="84055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70C0"/>
                </a:solidFill>
              </a:rPr>
              <a:t>Электрофилді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реагенттер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электронакцепторлы</a:t>
            </a:r>
            <a:r>
              <a:rPr lang="ru-RU" sz="2000" dirty="0"/>
              <a:t> </a:t>
            </a:r>
            <a:r>
              <a:rPr lang="ru-RU" sz="2000" dirty="0" err="1"/>
              <a:t>қасиеті</a:t>
            </a:r>
            <a:r>
              <a:rPr lang="ru-RU" sz="2000" dirty="0"/>
              <a:t> бар, </a:t>
            </a:r>
            <a:r>
              <a:rPr lang="ru-RU" sz="2000" dirty="0" err="1"/>
              <a:t>байланыс</a:t>
            </a:r>
            <a:r>
              <a:rPr lang="ru-RU" sz="2000" dirty="0"/>
              <a:t> </a:t>
            </a:r>
            <a:r>
              <a:rPr lang="ru-RU" sz="2000" dirty="0" err="1"/>
              <a:t>түзу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реакцияға</a:t>
            </a:r>
            <a:r>
              <a:rPr lang="ru-RU" sz="2000" dirty="0"/>
              <a:t> </a:t>
            </a:r>
            <a:r>
              <a:rPr lang="ru-RU" sz="2000" dirty="0" err="1"/>
              <a:t>қатысушы</a:t>
            </a:r>
            <a:r>
              <a:rPr lang="ru-RU" sz="2000" dirty="0"/>
              <a:t> </a:t>
            </a:r>
            <a:r>
              <a:rPr lang="ru-RU" sz="2000" dirty="0" err="1"/>
              <a:t>молекуладан</a:t>
            </a:r>
            <a:r>
              <a:rPr lang="ru-RU" sz="2000" dirty="0"/>
              <a:t> (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ионнан</a:t>
            </a:r>
            <a:r>
              <a:rPr lang="ru-RU" sz="2000" dirty="0"/>
              <a:t>) электрон </a:t>
            </a:r>
            <a:r>
              <a:rPr lang="ru-RU" sz="2000" dirty="0" err="1"/>
              <a:t>жұбын</a:t>
            </a:r>
            <a:r>
              <a:rPr lang="ru-RU" sz="2000" dirty="0"/>
              <a:t> </a:t>
            </a:r>
            <a:r>
              <a:rPr lang="ru-RU" sz="2000" dirty="0" err="1"/>
              <a:t>қосып</a:t>
            </a:r>
            <a:r>
              <a:rPr lang="ru-RU" sz="2000" dirty="0"/>
              <a:t> </a:t>
            </a:r>
            <a:r>
              <a:rPr lang="ru-RU" sz="2000" dirty="0" err="1"/>
              <a:t>алатын</a:t>
            </a:r>
            <a:r>
              <a:rPr lang="ru-RU" sz="2000" dirty="0"/>
              <a:t> </a:t>
            </a:r>
            <a:r>
              <a:rPr lang="ru-RU" sz="2000" dirty="0" err="1"/>
              <a:t>бөлшектерді</a:t>
            </a:r>
            <a:r>
              <a:rPr lang="ru-RU" sz="2000" dirty="0"/>
              <a:t> </a:t>
            </a:r>
            <a:r>
              <a:rPr lang="ru-RU" sz="2000" dirty="0" err="1"/>
              <a:t>айтады</a:t>
            </a:r>
            <a:r>
              <a:rPr lang="ru-RU" sz="2000" dirty="0"/>
              <a:t>. </a:t>
            </a:r>
          </a:p>
          <a:p>
            <a:endParaRPr lang="ru-RU" sz="2000" dirty="0"/>
          </a:p>
          <a:p>
            <a:r>
              <a:rPr lang="ru-RU" sz="2000" dirty="0" err="1"/>
              <a:t>Оларға</a:t>
            </a:r>
            <a:r>
              <a:rPr lang="ru-RU" sz="2000" dirty="0"/>
              <a:t> бос </a:t>
            </a:r>
            <a:r>
              <a:rPr lang="ru-RU" sz="2000" dirty="0" err="1"/>
              <a:t>орбитальдары</a:t>
            </a:r>
            <a:r>
              <a:rPr lang="ru-RU" sz="2000" dirty="0"/>
              <a:t> бар </a:t>
            </a:r>
            <a:r>
              <a:rPr lang="ru-RU" sz="2000" dirty="0" err="1"/>
              <a:t>катиондар</a:t>
            </a:r>
            <a:r>
              <a:rPr lang="ru-RU" sz="2000" dirty="0"/>
              <a:t> (Н+ </a:t>
            </a:r>
            <a:r>
              <a:rPr lang="ru-RU" sz="2000" dirty="0" err="1"/>
              <a:t>жөне</a:t>
            </a:r>
            <a:r>
              <a:rPr lang="ru-RU" sz="2000" dirty="0"/>
              <a:t> </a:t>
            </a:r>
            <a:r>
              <a:rPr lang="ru-RU" sz="2000" dirty="0" err="1"/>
              <a:t>т.б</a:t>
            </a:r>
            <a:r>
              <a:rPr lang="ru-RU" sz="2000" dirty="0"/>
              <a:t>.), нейтрал </a:t>
            </a:r>
            <a:r>
              <a:rPr lang="ru-RU" sz="2000" dirty="0" err="1"/>
              <a:t>қосылыстар</a:t>
            </a:r>
            <a:r>
              <a:rPr lang="ru-RU" sz="2000" dirty="0"/>
              <a:t> (ВҒ</a:t>
            </a:r>
            <a:r>
              <a:rPr lang="ru-RU" dirty="0"/>
              <a:t>3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т.б</a:t>
            </a:r>
            <a:r>
              <a:rPr lang="ru-RU" sz="2000" dirty="0"/>
              <a:t>.) </a:t>
            </a:r>
            <a:r>
              <a:rPr lang="ru-RU" sz="2000" dirty="0" err="1"/>
              <a:t>жатады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1423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18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86819" y="910326"/>
            <a:ext cx="104145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1923 </a:t>
            </a:r>
            <a:r>
              <a:rPr lang="ru-RU" sz="2000" dirty="0" err="1"/>
              <a:t>жылы</a:t>
            </a:r>
            <a:r>
              <a:rPr lang="ru-RU" sz="2000" dirty="0"/>
              <a:t> </a:t>
            </a:r>
            <a:r>
              <a:rPr lang="ru-RU" sz="2000" dirty="0" err="1"/>
              <a:t>Бренстед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Лоури</a:t>
            </a:r>
            <a:r>
              <a:rPr lang="ru-RU" sz="2000" dirty="0"/>
              <a:t> </a:t>
            </a:r>
            <a:r>
              <a:rPr lang="ru-RU" sz="2000" dirty="0" err="1"/>
              <a:t>бір-бірінен</a:t>
            </a:r>
            <a:r>
              <a:rPr lang="ru-RU" sz="2000" dirty="0"/>
              <a:t> </a:t>
            </a:r>
            <a:r>
              <a:rPr lang="ru-RU" sz="2000" dirty="0" err="1"/>
              <a:t>тәуелсіз</a:t>
            </a:r>
            <a:r>
              <a:rPr lang="ru-RU" sz="2000" dirty="0"/>
              <a:t> </a:t>
            </a:r>
            <a:r>
              <a:rPr lang="ru-RU" sz="2000" b="1" dirty="0" err="1"/>
              <a:t>қышқылдар</a:t>
            </a:r>
            <a:r>
              <a:rPr lang="ru-RU" sz="2000" b="1" dirty="0"/>
              <a:t> мен </a:t>
            </a:r>
            <a:r>
              <a:rPr lang="ru-RU" sz="2000" b="1" dirty="0" err="1"/>
              <a:t>негіздердің</a:t>
            </a:r>
            <a:r>
              <a:rPr lang="ru-RU" sz="2000" b="1" dirty="0"/>
              <a:t> </a:t>
            </a:r>
            <a:r>
              <a:rPr lang="ru-RU" sz="2000" b="1" dirty="0" err="1"/>
              <a:t>протолиттік</a:t>
            </a:r>
            <a:r>
              <a:rPr lang="ru-RU" sz="2000" b="1" dirty="0"/>
              <a:t> </a:t>
            </a:r>
            <a:r>
              <a:rPr lang="ru-RU" sz="2000" b="1" dirty="0" err="1"/>
              <a:t>теориясын</a:t>
            </a:r>
            <a:r>
              <a:rPr lang="ru-RU" sz="2000" b="1" dirty="0"/>
              <a:t> </a:t>
            </a:r>
            <a:r>
              <a:rPr lang="ru-RU" sz="2000" b="1" i="1" dirty="0" err="1"/>
              <a:t>ұсынды</a:t>
            </a:r>
            <a:r>
              <a:rPr lang="ru-RU" sz="2000" b="1" dirty="0"/>
              <a:t>.</a:t>
            </a:r>
            <a:r>
              <a:rPr lang="ru-RU" sz="2000" dirty="0"/>
              <a:t> </a:t>
            </a:r>
            <a:r>
              <a:rPr lang="ru-RU" sz="2000" dirty="0" err="1"/>
              <a:t>Бұл</a:t>
            </a:r>
            <a:r>
              <a:rPr lang="ru-RU" sz="2000" dirty="0"/>
              <a:t> теория </a:t>
            </a:r>
            <a:r>
              <a:rPr lang="ru-RU" sz="2000" dirty="0" err="1"/>
              <a:t>бойынша</a:t>
            </a:r>
            <a:r>
              <a:rPr lang="ru-RU" sz="2000" dirty="0"/>
              <a:t>, </a:t>
            </a:r>
            <a:r>
              <a:rPr lang="ru-RU" sz="2000" dirty="0" err="1"/>
              <a:t>протонды</a:t>
            </a:r>
            <a:r>
              <a:rPr lang="ru-RU" sz="2000" dirty="0"/>
              <a:t> </a:t>
            </a:r>
            <a:r>
              <a:rPr lang="ru-RU" sz="2000" dirty="0" err="1"/>
              <a:t>беріп</a:t>
            </a:r>
            <a:r>
              <a:rPr lang="ru-RU" sz="2000" dirty="0"/>
              <a:t> </a:t>
            </a:r>
            <a:r>
              <a:rPr lang="ru-RU" sz="2000" dirty="0" err="1"/>
              <a:t>жіберетін</a:t>
            </a:r>
            <a:r>
              <a:rPr lang="ru-RU" sz="2000" dirty="0"/>
              <a:t> </a:t>
            </a:r>
            <a:r>
              <a:rPr lang="ru-RU" sz="2000" dirty="0" err="1"/>
              <a:t>қосылыстар</a:t>
            </a:r>
            <a:r>
              <a:rPr lang="ru-RU" sz="2000" dirty="0"/>
              <a:t> </a:t>
            </a:r>
            <a:r>
              <a:rPr lang="ru-RU" sz="2000" b="1" i="1" dirty="0" err="1"/>
              <a:t>қышқылдар</a:t>
            </a:r>
            <a:r>
              <a:rPr lang="ru-RU" sz="2000" dirty="0"/>
              <a:t> </a:t>
            </a:r>
            <a:r>
              <a:rPr lang="ru-RU" sz="2000" dirty="0" err="1"/>
              <a:t>деп</a:t>
            </a:r>
            <a:r>
              <a:rPr lang="ru-RU" sz="2000" dirty="0"/>
              <a:t>, ал </a:t>
            </a:r>
            <a:r>
              <a:rPr lang="ru-RU" sz="2000" dirty="0" err="1"/>
              <a:t>протонды</a:t>
            </a:r>
            <a:r>
              <a:rPr lang="ru-RU" sz="2000" dirty="0"/>
              <a:t> </a:t>
            </a:r>
            <a:r>
              <a:rPr lang="ru-RU" sz="2000" dirty="0" err="1"/>
              <a:t>қосып</a:t>
            </a:r>
            <a:r>
              <a:rPr lang="ru-RU" sz="2000" dirty="0"/>
              <a:t> </a:t>
            </a:r>
            <a:r>
              <a:rPr lang="ru-RU" sz="2000" dirty="0" err="1"/>
              <a:t>алатын</a:t>
            </a:r>
            <a:r>
              <a:rPr lang="ru-RU" sz="2000" dirty="0"/>
              <a:t> </a:t>
            </a:r>
            <a:r>
              <a:rPr lang="ru-RU" sz="2000" dirty="0" err="1"/>
              <a:t>қосылыстар</a:t>
            </a:r>
            <a:r>
              <a:rPr lang="ru-RU" sz="2000" dirty="0"/>
              <a:t> </a:t>
            </a:r>
            <a:r>
              <a:rPr lang="ru-RU" sz="2000" b="1" i="1" dirty="0" err="1"/>
              <a:t>негіздер</a:t>
            </a:r>
            <a:r>
              <a:rPr lang="ru-RU" sz="2000" b="1" i="1" dirty="0"/>
              <a:t>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аталды</a:t>
            </a:r>
            <a:r>
              <a:rPr lang="ru-RU" sz="2000" dirty="0"/>
              <a:t>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u="sng" dirty="0"/>
              <a:t>Льюис </a:t>
            </a:r>
            <a:r>
              <a:rPr lang="ru-RU" sz="2000" u="sng" dirty="0" err="1"/>
              <a:t>бойынша</a:t>
            </a:r>
            <a:r>
              <a:rPr lang="ru-RU" sz="2000" u="sng" dirty="0"/>
              <a:t>: </a:t>
            </a:r>
          </a:p>
          <a:p>
            <a:pPr algn="just"/>
            <a:endParaRPr lang="ru-RU" sz="2000" i="1" dirty="0"/>
          </a:p>
          <a:p>
            <a:pPr algn="just"/>
            <a:r>
              <a:rPr lang="ru-RU" sz="2000" b="1" i="1" dirty="0" err="1">
                <a:solidFill>
                  <a:srgbClr val="00B050"/>
                </a:solidFill>
              </a:rPr>
              <a:t>Қышқылдар</a:t>
            </a:r>
            <a:r>
              <a:rPr lang="ru-RU" sz="2000" i="1" dirty="0"/>
              <a:t> </a:t>
            </a:r>
            <a:r>
              <a:rPr lang="ru-RU" sz="2000" i="1" dirty="0" err="1"/>
              <a:t>дегеніміз</a:t>
            </a:r>
            <a:r>
              <a:rPr lang="ru-RU" sz="2000" i="1" dirty="0"/>
              <a:t> - </a:t>
            </a:r>
            <a:r>
              <a:rPr lang="ru-RU" sz="2000" i="1" dirty="0" err="1"/>
              <a:t>негіздермен</a:t>
            </a:r>
            <a:r>
              <a:rPr lang="ru-RU" sz="2000" i="1" dirty="0"/>
              <a:t> </a:t>
            </a:r>
            <a:r>
              <a:rPr lang="ru-RU" sz="2000" i="1" dirty="0" err="1"/>
              <a:t>қосылуға</a:t>
            </a:r>
            <a:r>
              <a:rPr lang="ru-RU" sz="2000" i="1" dirty="0"/>
              <a:t> </a:t>
            </a:r>
            <a:r>
              <a:rPr lang="ru-RU" sz="2000" i="1" dirty="0" err="1"/>
              <a:t>қабілетті</a:t>
            </a:r>
            <a:r>
              <a:rPr lang="ru-RU" sz="2000" i="1" dirty="0"/>
              <a:t> </a:t>
            </a:r>
            <a:r>
              <a:rPr lang="ru-RU" sz="2000" i="1" dirty="0" err="1"/>
              <a:t>барлық</a:t>
            </a:r>
            <a:r>
              <a:rPr lang="ru-RU" sz="2000" i="1" dirty="0"/>
              <a:t> </a:t>
            </a:r>
            <a:r>
              <a:rPr lang="ru-RU" sz="2000" i="1" dirty="0" err="1"/>
              <a:t>катиондар</a:t>
            </a:r>
            <a:r>
              <a:rPr lang="ru-RU" sz="2000" i="1" dirty="0"/>
              <a:t> мен электрон </a:t>
            </a:r>
            <a:r>
              <a:rPr lang="ru-RU" sz="2000" i="1" dirty="0" err="1"/>
              <a:t>қосып</a:t>
            </a:r>
            <a:r>
              <a:rPr lang="ru-RU" sz="2000" i="1" dirty="0"/>
              <a:t> </a:t>
            </a:r>
            <a:r>
              <a:rPr lang="ru-RU" sz="2000" i="1" dirty="0" err="1"/>
              <a:t>алуға</a:t>
            </a:r>
            <a:r>
              <a:rPr lang="ru-RU" sz="2000" i="1" dirty="0"/>
              <a:t> </a:t>
            </a:r>
            <a:r>
              <a:rPr lang="ru-RU" sz="2000" i="1" dirty="0" err="1"/>
              <a:t>мүмкіндігі</a:t>
            </a:r>
            <a:r>
              <a:rPr lang="ru-RU" sz="2000" i="1" dirty="0"/>
              <a:t> бар нейтрал </a:t>
            </a:r>
            <a:r>
              <a:rPr lang="ru-RU" sz="2000" i="1" dirty="0" err="1"/>
              <a:t>қосылыстар</a:t>
            </a:r>
            <a:r>
              <a:rPr lang="ru-RU" sz="2000" i="1" dirty="0"/>
              <a:t>.</a:t>
            </a:r>
            <a:r>
              <a:rPr lang="ru-RU" sz="2000" dirty="0"/>
              <a:t>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i="1" dirty="0" err="1">
                <a:solidFill>
                  <a:srgbClr val="00B050"/>
                </a:solidFill>
              </a:rPr>
              <a:t>Негіздер</a:t>
            </a:r>
            <a:r>
              <a:rPr lang="ru-RU" sz="2000" i="1" dirty="0"/>
              <a:t> </a:t>
            </a:r>
            <a:r>
              <a:rPr lang="ru-RU" sz="2000" i="1" dirty="0" err="1"/>
              <a:t>дегеніміз</a:t>
            </a:r>
            <a:r>
              <a:rPr lang="ru-RU" sz="2000" i="1" dirty="0"/>
              <a:t> </a:t>
            </a:r>
            <a:r>
              <a:rPr lang="ru-RU" sz="2000" i="1" dirty="0" err="1"/>
              <a:t>барлық</a:t>
            </a:r>
            <a:r>
              <a:rPr lang="ru-RU" sz="2000" i="1" dirty="0"/>
              <a:t> </a:t>
            </a:r>
            <a:r>
              <a:rPr lang="ru-RU" sz="2000" i="1" dirty="0" err="1"/>
              <a:t>аниондар</a:t>
            </a:r>
            <a:r>
              <a:rPr lang="ru-RU" sz="2000" i="1" dirty="0"/>
              <a:t> мен </a:t>
            </a:r>
            <a:r>
              <a:rPr lang="ru-RU" sz="2000" i="1" dirty="0" err="1"/>
              <a:t>бөлініспеген</a:t>
            </a:r>
            <a:r>
              <a:rPr lang="ru-RU" sz="2000" i="1" dirty="0"/>
              <a:t> </a:t>
            </a:r>
            <a:r>
              <a:rPr lang="ru-RU" sz="2000" i="1" dirty="0" err="1"/>
              <a:t>электрондар</a:t>
            </a:r>
            <a:r>
              <a:rPr lang="ru-RU" sz="2000" i="1" dirty="0"/>
              <a:t> </a:t>
            </a:r>
            <a:r>
              <a:rPr lang="ru-RU" sz="2000" i="1" dirty="0" err="1"/>
              <a:t>жұбы</a:t>
            </a:r>
            <a:r>
              <a:rPr lang="ru-RU" sz="2000" i="1" dirty="0"/>
              <a:t> бар нейтрал </a:t>
            </a:r>
            <a:r>
              <a:rPr lang="ru-RU" sz="2000" i="1" dirty="0" err="1"/>
              <a:t>қосылыстар</a:t>
            </a:r>
            <a:r>
              <a:rPr lang="ru-RU" sz="2000" i="1" dirty="0"/>
              <a:t>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6819" y="302943"/>
            <a:ext cx="4063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ҚЫШҚЫЛДАР МЕН НЕГІЗДЕР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819" y="4533919"/>
            <a:ext cx="79625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Льюис </a:t>
            </a:r>
            <a:r>
              <a:rPr lang="ru-RU" sz="2000" b="1" dirty="0" err="1">
                <a:solidFill>
                  <a:srgbClr val="00B050"/>
                </a:solidFill>
              </a:rPr>
              <a:t>қышқылдары</a:t>
            </a:r>
            <a:r>
              <a:rPr lang="ru-RU" sz="2000" b="1" dirty="0">
                <a:solidFill>
                  <a:srgbClr val="00B050"/>
                </a:solidFill>
              </a:rPr>
              <a:t>: </a:t>
            </a:r>
            <a:r>
              <a:rPr lang="en-US" sz="2000" dirty="0"/>
              <a:t>BF</a:t>
            </a:r>
            <a:r>
              <a:rPr lang="en-US" sz="2000" baseline="-25000" dirty="0"/>
              <a:t>3</a:t>
            </a:r>
            <a:r>
              <a:rPr lang="en-US" sz="2000" dirty="0"/>
              <a:t>, </a:t>
            </a:r>
            <a:r>
              <a:rPr lang="ru-RU" sz="2000" dirty="0"/>
              <a:t>АІСІ</a:t>
            </a:r>
            <a:r>
              <a:rPr lang="ru-RU" sz="2000" baseline="-25000" dirty="0"/>
              <a:t>3</a:t>
            </a:r>
            <a:r>
              <a:rPr lang="ru-RU" sz="2000" dirty="0"/>
              <a:t>, ВСІ</a:t>
            </a:r>
            <a:r>
              <a:rPr lang="ru-RU" sz="2000" baseline="-25000" dirty="0"/>
              <a:t>3</a:t>
            </a:r>
            <a:r>
              <a:rPr lang="ru-RU" sz="2000" dirty="0"/>
              <a:t>, ҒеСІ</a:t>
            </a:r>
            <a:r>
              <a:rPr lang="ru-RU" sz="2000" baseline="-25000" dirty="0"/>
              <a:t>3</a:t>
            </a:r>
            <a:r>
              <a:rPr lang="ru-RU" sz="2000" dirty="0"/>
              <a:t>, </a:t>
            </a:r>
            <a:r>
              <a:rPr lang="en-US" sz="2000" dirty="0"/>
              <a:t>SnCl</a:t>
            </a:r>
            <a:r>
              <a:rPr lang="en-US" sz="2000" baseline="-25000" dirty="0"/>
              <a:t>4</a:t>
            </a:r>
            <a:r>
              <a:rPr lang="en-US" sz="2000" dirty="0"/>
              <a:t>, S0</a:t>
            </a:r>
            <a:r>
              <a:rPr lang="en-US" sz="2000" baseline="-25000" dirty="0"/>
              <a:t>3</a:t>
            </a:r>
            <a:r>
              <a:rPr lang="en-US" sz="2000" dirty="0"/>
              <a:t>, NO₂+ </a:t>
            </a:r>
            <a:endParaRPr lang="ru-RU" sz="2000" dirty="0"/>
          </a:p>
          <a:p>
            <a:endParaRPr lang="kk-KZ" sz="2000" dirty="0"/>
          </a:p>
          <a:p>
            <a:pPr algn="just"/>
            <a:r>
              <a:rPr lang="ru-RU" sz="2000" b="1" dirty="0">
                <a:solidFill>
                  <a:srgbClr val="00B050"/>
                </a:solidFill>
              </a:rPr>
              <a:t>Льюис </a:t>
            </a:r>
            <a:r>
              <a:rPr lang="ru-RU" sz="2000" b="1" dirty="0" err="1">
                <a:solidFill>
                  <a:srgbClr val="00B050"/>
                </a:solidFill>
              </a:rPr>
              <a:t>негіздері</a:t>
            </a:r>
            <a:r>
              <a:rPr lang="kk-KZ" sz="2000" b="1" dirty="0">
                <a:solidFill>
                  <a:srgbClr val="00B050"/>
                </a:solidFill>
              </a:rPr>
              <a:t>: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dirty="0"/>
              <a:t>Н</a:t>
            </a:r>
            <a:r>
              <a:rPr lang="ru-RU" sz="2000" baseline="-25000" dirty="0"/>
              <a:t>2</a:t>
            </a:r>
            <a:r>
              <a:rPr lang="ru-RU" sz="2000" dirty="0"/>
              <a:t>О, :</a:t>
            </a:r>
            <a:r>
              <a:rPr lang="en-US" sz="2000" dirty="0"/>
              <a:t>NH</a:t>
            </a:r>
            <a:r>
              <a:rPr lang="en-US" sz="2000" baseline="-25000" dirty="0"/>
              <a:t>3</a:t>
            </a:r>
            <a:r>
              <a:rPr lang="en-US" sz="2000" dirty="0"/>
              <a:t> :NR</a:t>
            </a:r>
            <a:r>
              <a:rPr lang="en-US" sz="2000" baseline="-25000" dirty="0"/>
              <a:t>3</a:t>
            </a:r>
            <a:r>
              <a:rPr lang="en-US" sz="2000" dirty="0"/>
              <a:t> OH¯ </a:t>
            </a:r>
            <a:r>
              <a:rPr lang="ru-RU" sz="2000" dirty="0"/>
              <a:t>С</a:t>
            </a:r>
            <a:r>
              <a:rPr lang="en-US" sz="2000" dirty="0"/>
              <a:t>l¯</a:t>
            </a:r>
            <a:r>
              <a:rPr lang="ru-RU" sz="2000" dirty="0"/>
              <a:t>, Ғ¯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6819" y="5831026"/>
            <a:ext cx="104145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Демек</a:t>
            </a:r>
            <a:r>
              <a:rPr lang="ru-RU" sz="2000" dirty="0"/>
              <a:t>, </a:t>
            </a:r>
            <a:r>
              <a:rPr lang="ru-RU" sz="2000" dirty="0" err="1"/>
              <a:t>нуклеофильді</a:t>
            </a:r>
            <a:r>
              <a:rPr lang="ru-RU" sz="2000" dirty="0"/>
              <a:t> </a:t>
            </a:r>
            <a:r>
              <a:rPr lang="ru-RU" sz="2000" dirty="0" err="1"/>
              <a:t>реагенттерге</a:t>
            </a:r>
            <a:r>
              <a:rPr lang="ru-RU" sz="2000" dirty="0"/>
              <a:t> </a:t>
            </a:r>
            <a:r>
              <a:rPr lang="ru-RU" sz="2000" dirty="0" err="1"/>
              <a:t>барлық</a:t>
            </a:r>
            <a:r>
              <a:rPr lang="ru-RU" sz="2000" dirty="0"/>
              <a:t> Льюис </a:t>
            </a:r>
            <a:r>
              <a:rPr lang="ru-RU" sz="2000" dirty="0" err="1"/>
              <a:t>негіздері</a:t>
            </a:r>
            <a:r>
              <a:rPr lang="ru-RU" sz="2000" dirty="0"/>
              <a:t>, ал </a:t>
            </a:r>
            <a:r>
              <a:rPr lang="ru-RU" sz="2000" dirty="0" err="1"/>
              <a:t>электрофильді</a:t>
            </a:r>
            <a:r>
              <a:rPr lang="ru-RU" sz="2000" dirty="0"/>
              <a:t> </a:t>
            </a:r>
            <a:r>
              <a:rPr lang="ru-RU" sz="2000" dirty="0" err="1"/>
              <a:t>реагенттерге</a:t>
            </a:r>
            <a:r>
              <a:rPr lang="ru-RU" sz="2000" dirty="0"/>
              <a:t> </a:t>
            </a:r>
            <a:r>
              <a:rPr lang="ru-RU" sz="2000" dirty="0" err="1"/>
              <a:t>барлық</a:t>
            </a:r>
            <a:r>
              <a:rPr lang="ru-RU" sz="2000" dirty="0"/>
              <a:t> Льюис </a:t>
            </a:r>
            <a:r>
              <a:rPr lang="ru-RU" sz="2000" dirty="0" err="1"/>
              <a:t>қышқылдары</a:t>
            </a:r>
            <a:r>
              <a:rPr lang="ru-RU" sz="2000" dirty="0"/>
              <a:t> </a:t>
            </a:r>
            <a:r>
              <a:rPr lang="ru-RU" sz="2000" dirty="0" err="1"/>
              <a:t>жатады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0019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3379" y="287221"/>
            <a:ext cx="9338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70C0"/>
                </a:solidFill>
              </a:rPr>
              <a:t>Молекулалардың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реакциялық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қабілеттігін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анықтайтын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факторлар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3379" y="918568"/>
            <a:ext cx="765220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Органикалық</a:t>
            </a:r>
            <a:r>
              <a:rPr lang="ru-RU" sz="2000" dirty="0"/>
              <a:t> </a:t>
            </a:r>
            <a:r>
              <a:rPr lang="ru-RU" sz="2000" dirty="0" err="1"/>
              <a:t>қосылыстардьщ</a:t>
            </a:r>
            <a:r>
              <a:rPr lang="ru-RU" sz="2000" dirty="0"/>
              <a:t> </a:t>
            </a:r>
            <a:r>
              <a:rPr lang="ru-RU" sz="2000" dirty="0" err="1"/>
              <a:t>реакцияға</a:t>
            </a:r>
            <a:r>
              <a:rPr lang="ru-RU" sz="2000" dirty="0"/>
              <a:t> </a:t>
            </a:r>
            <a:r>
              <a:rPr lang="ru-RU" sz="2000" dirty="0" err="1"/>
              <a:t>түсу</a:t>
            </a:r>
            <a:r>
              <a:rPr lang="ru-RU" sz="2000" dirty="0"/>
              <a:t> </a:t>
            </a:r>
            <a:r>
              <a:rPr lang="ru-RU" sz="2000" dirty="0" err="1"/>
              <a:t>қабілеті</a:t>
            </a:r>
            <a:r>
              <a:rPr lang="ru-RU" sz="2000" dirty="0"/>
              <a:t> </a:t>
            </a:r>
            <a:r>
              <a:rPr lang="ru-RU" sz="2000" dirty="0" err="1"/>
              <a:t>молекуладағы</a:t>
            </a:r>
            <a:r>
              <a:rPr lang="ru-RU" sz="2000" dirty="0"/>
              <a:t> </a:t>
            </a:r>
            <a:r>
              <a:rPr lang="ru-RU" sz="2000" dirty="0" err="1"/>
              <a:t>электрондардың</a:t>
            </a:r>
            <a:r>
              <a:rPr lang="ru-RU" sz="2000" dirty="0"/>
              <a:t> </a:t>
            </a:r>
            <a:r>
              <a:rPr lang="ru-RU" sz="2000" dirty="0" err="1"/>
              <a:t>атомдар</a:t>
            </a:r>
            <a:r>
              <a:rPr lang="ru-RU" sz="2000" dirty="0"/>
              <a:t> </a:t>
            </a:r>
            <a:r>
              <a:rPr lang="ru-RU" sz="2000" dirty="0" err="1"/>
              <a:t>арасында</a:t>
            </a:r>
            <a:r>
              <a:rPr lang="ru-RU" sz="2000" dirty="0"/>
              <a:t> </a:t>
            </a:r>
            <a:r>
              <a:rPr lang="ru-RU" sz="2000" dirty="0" err="1"/>
              <a:t>бөлінісуімен</a:t>
            </a:r>
            <a:r>
              <a:rPr lang="ru-RU" sz="2000" dirty="0"/>
              <a:t> (</a:t>
            </a:r>
            <a:r>
              <a:rPr lang="ru-RU" sz="2000" dirty="0" err="1"/>
              <a:t>ығысуымен</a:t>
            </a:r>
            <a:r>
              <a:rPr lang="ru-RU" sz="2000" dirty="0"/>
              <a:t>, </a:t>
            </a:r>
            <a:r>
              <a:rPr lang="ru-RU" sz="2000" dirty="0" err="1"/>
              <a:t>ауысуымен</a:t>
            </a:r>
            <a:r>
              <a:rPr lang="ru-RU" sz="2000" dirty="0"/>
              <a:t>) жене </a:t>
            </a:r>
            <a:r>
              <a:rPr lang="ru-RU" sz="2000" dirty="0" err="1"/>
              <a:t>қозғалғыштыгымен</a:t>
            </a:r>
            <a:r>
              <a:rPr lang="ru-RU" sz="2000" dirty="0"/>
              <a:t> </a:t>
            </a:r>
            <a:r>
              <a:rPr lang="ru-RU" sz="2000" dirty="0" err="1"/>
              <a:t>анық</a:t>
            </a:r>
            <a:r>
              <a:rPr lang="kk-KZ" sz="2000" dirty="0"/>
              <a:t>т</a:t>
            </a:r>
            <a:r>
              <a:rPr lang="ru-RU" sz="2000" dirty="0" err="1"/>
              <a:t>алады</a:t>
            </a:r>
            <a:r>
              <a:rPr lang="ru-RU" sz="2000" dirty="0"/>
              <a:t>. </a:t>
            </a:r>
          </a:p>
          <a:p>
            <a:endParaRPr lang="ru-RU" sz="2000" dirty="0"/>
          </a:p>
          <a:p>
            <a:r>
              <a:rPr lang="ru-RU" sz="2000" dirty="0" err="1"/>
              <a:t>Демек</a:t>
            </a:r>
            <a:r>
              <a:rPr lang="ru-RU" sz="2000" dirty="0"/>
              <a:t>, </a:t>
            </a:r>
            <a:r>
              <a:rPr lang="ru-RU" sz="2000" dirty="0" err="1"/>
              <a:t>молекуланың</a:t>
            </a:r>
            <a:r>
              <a:rPr lang="ru-RU" sz="2000" dirty="0"/>
              <a:t> </a:t>
            </a:r>
            <a:r>
              <a:rPr lang="ru-RU" sz="2000" dirty="0" err="1"/>
              <a:t>реакциялық</a:t>
            </a:r>
            <a:r>
              <a:rPr lang="ru-RU" sz="2000" dirty="0"/>
              <a:t> </a:t>
            </a:r>
            <a:r>
              <a:rPr lang="ru-RU" sz="2000" dirty="0" err="1"/>
              <a:t>қабілеттігі</a:t>
            </a:r>
            <a:r>
              <a:rPr lang="ru-RU" sz="2000" dirty="0"/>
              <a:t>: </a:t>
            </a:r>
          </a:p>
          <a:p>
            <a:endParaRPr lang="ru-RU" sz="2000" dirty="0"/>
          </a:p>
          <a:p>
            <a:pPr marL="457200" indent="-457200">
              <a:buAutoNum type="arabicParenR"/>
            </a:pPr>
            <a:r>
              <a:rPr lang="ru-RU" sz="2000" dirty="0" err="1"/>
              <a:t>байланыстың</a:t>
            </a:r>
            <a:r>
              <a:rPr lang="ru-RU" sz="2000" dirty="0"/>
              <a:t> </a:t>
            </a:r>
            <a:r>
              <a:rPr lang="ru-RU" sz="2000" dirty="0" err="1"/>
              <a:t>полюстілігіне</a:t>
            </a:r>
            <a:r>
              <a:rPr lang="ru-RU" sz="2000" dirty="0"/>
              <a:t>; </a:t>
            </a:r>
          </a:p>
          <a:p>
            <a:pPr marL="457200" indent="-457200">
              <a:buAutoNum type="arabicParenR"/>
            </a:pPr>
            <a:r>
              <a:rPr lang="ru-RU" sz="2000" dirty="0" err="1"/>
              <a:t>байланыстың</a:t>
            </a:r>
            <a:r>
              <a:rPr lang="ru-RU" sz="2000" dirty="0"/>
              <a:t> </a:t>
            </a:r>
            <a:r>
              <a:rPr lang="ru-RU" sz="2000" dirty="0" err="1"/>
              <a:t>поляризацияланғыштығына</a:t>
            </a:r>
            <a:r>
              <a:rPr lang="ru-RU" sz="2000" dirty="0"/>
              <a:t>;</a:t>
            </a:r>
          </a:p>
          <a:p>
            <a:pPr marL="457200" indent="-457200">
              <a:buAutoNum type="arabicParenR"/>
            </a:pPr>
            <a:r>
              <a:rPr lang="ru-RU" sz="2000" dirty="0" err="1"/>
              <a:t>қосарлануға</a:t>
            </a:r>
            <a:r>
              <a:rPr lang="ru-RU" sz="2000" dirty="0"/>
              <a:t> (сопряжение) </a:t>
            </a:r>
          </a:p>
          <a:p>
            <a:pPr marL="457200" indent="-457200">
              <a:buAutoNum type="arabicParenR"/>
            </a:pPr>
            <a:r>
              <a:rPr lang="ru-RU" sz="2000" dirty="0" err="1"/>
              <a:t>асқын</a:t>
            </a:r>
            <a:r>
              <a:rPr lang="ru-RU" sz="2000" dirty="0"/>
              <a:t> </a:t>
            </a:r>
            <a:r>
              <a:rPr lang="ru-RU" sz="2000" dirty="0" err="1"/>
              <a:t>қосарлануға</a:t>
            </a:r>
            <a:r>
              <a:rPr lang="ru-RU" sz="2000" dirty="0"/>
              <a:t> (сверхсопряжение, </a:t>
            </a:r>
            <a:r>
              <a:rPr lang="ru-RU" sz="2000" dirty="0" err="1"/>
              <a:t>гиперконьюгация</a:t>
            </a:r>
            <a:r>
              <a:rPr lang="ru-RU" sz="2000" dirty="0"/>
              <a:t>)                                                 </a:t>
            </a:r>
            <a:r>
              <a:rPr lang="ru-RU" sz="2000" dirty="0" err="1"/>
              <a:t>тәуелді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655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909" y="565951"/>
            <a:ext cx="7286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err="1">
                <a:solidFill>
                  <a:srgbClr val="C00000"/>
                </a:solidFill>
              </a:rPr>
              <a:t>Органикалық</a:t>
            </a:r>
            <a:r>
              <a:rPr lang="ru-RU" sz="2400" b="1" dirty="0">
                <a:solidFill>
                  <a:srgbClr val="C00000"/>
                </a:solidFill>
              </a:rPr>
              <a:t> химия </a:t>
            </a:r>
            <a:r>
              <a:rPr lang="ru-RU" sz="2400" b="1" dirty="0" err="1">
                <a:solidFill>
                  <a:srgbClr val="C00000"/>
                </a:solidFill>
              </a:rPr>
              <a:t>пәні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және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оның</a:t>
            </a:r>
            <a:r>
              <a:rPr lang="ru-RU" sz="2400" b="1" dirty="0">
                <a:solidFill>
                  <a:srgbClr val="C00000"/>
                </a:solidFill>
              </a:rPr>
              <a:t> даму </a:t>
            </a:r>
            <a:r>
              <a:rPr lang="ru-RU" sz="2400" b="1" dirty="0" err="1">
                <a:solidFill>
                  <a:srgbClr val="C00000"/>
                </a:solidFill>
              </a:rPr>
              <a:t>тарихы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3909" y="1204350"/>
            <a:ext cx="68124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XIX </a:t>
            </a:r>
            <a:r>
              <a:rPr lang="ru-RU" dirty="0" err="1"/>
              <a:t>ғасырдың</a:t>
            </a:r>
            <a:r>
              <a:rPr lang="ru-RU" dirty="0"/>
              <a:t> </a:t>
            </a:r>
            <a:r>
              <a:rPr lang="ru-RU" dirty="0" err="1"/>
              <a:t>ортасына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органикалық</a:t>
            </a:r>
            <a:r>
              <a:rPr lang="ru-RU" dirty="0"/>
              <a:t> </a:t>
            </a:r>
            <a:r>
              <a:rPr lang="ru-RU" dirty="0" err="1"/>
              <a:t>химияны</a:t>
            </a:r>
            <a:r>
              <a:rPr lang="ru-RU" dirty="0"/>
              <a:t> </a:t>
            </a:r>
            <a:r>
              <a:rPr lang="ru-RU" dirty="0" err="1"/>
              <a:t>өсімдіктер</a:t>
            </a:r>
            <a:r>
              <a:rPr lang="ru-RU" dirty="0"/>
              <a:t> мен </a:t>
            </a:r>
            <a:r>
              <a:rPr lang="ru-RU" dirty="0" err="1"/>
              <a:t>жануарлар</a:t>
            </a:r>
            <a:r>
              <a:rPr lang="ru-RU" dirty="0"/>
              <a:t> </a:t>
            </a:r>
            <a:r>
              <a:rPr lang="ru-RU" dirty="0" err="1"/>
              <a:t>ағзасында</a:t>
            </a:r>
            <a:r>
              <a:rPr lang="ru-RU" dirty="0"/>
              <a:t> </a:t>
            </a:r>
            <a:r>
              <a:rPr lang="ru-RU" dirty="0" err="1"/>
              <a:t>түзілетін</a:t>
            </a:r>
            <a:r>
              <a:rPr lang="ru-RU" dirty="0"/>
              <a:t> </a:t>
            </a:r>
            <a:r>
              <a:rPr lang="ru-RU" dirty="0" err="1"/>
              <a:t>заттарды</a:t>
            </a:r>
            <a:r>
              <a:rPr lang="ru-RU" dirty="0"/>
              <a:t> </a:t>
            </a:r>
            <a:r>
              <a:rPr lang="ru-RU" dirty="0" err="1"/>
              <a:t>зерттейтін</a:t>
            </a:r>
            <a:r>
              <a:rPr lang="ru-RU" dirty="0"/>
              <a:t> </a:t>
            </a:r>
            <a:r>
              <a:rPr lang="ru-RU" dirty="0" err="1"/>
              <a:t>ғылым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келді</a:t>
            </a:r>
            <a:r>
              <a:rPr lang="ru-RU" dirty="0"/>
              <a:t>. </a:t>
            </a:r>
            <a:r>
              <a:rPr lang="ru-RU" dirty="0" err="1"/>
              <a:t>Яғни</a:t>
            </a:r>
            <a:r>
              <a:rPr lang="ru-RU" dirty="0"/>
              <a:t> “организм”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сөзге</a:t>
            </a:r>
            <a:r>
              <a:rPr lang="ru-RU" dirty="0"/>
              <a:t> </a:t>
            </a:r>
            <a:r>
              <a:rPr lang="ru-RU" dirty="0" err="1"/>
              <a:t>сәйкес</a:t>
            </a:r>
            <a:r>
              <a:rPr lang="ru-RU" dirty="0"/>
              <a:t> </a:t>
            </a:r>
            <a:r>
              <a:rPr lang="ru-RU" dirty="0" err="1"/>
              <a:t>органикалық</a:t>
            </a:r>
            <a:r>
              <a:rPr lang="ru-RU" dirty="0"/>
              <a:t> химия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атау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органикалық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химия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,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көміртек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қосылыстарын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және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олардың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туындыларын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зерттейтін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ғылымды</a:t>
            </a:r>
            <a:r>
              <a:rPr lang="ru-RU" dirty="0"/>
              <a:t>, ал </a:t>
            </a:r>
            <a:r>
              <a:rPr lang="ru-RU" b="1" i="1" dirty="0" err="1">
                <a:solidFill>
                  <a:schemeClr val="accent6"/>
                </a:solidFill>
              </a:rPr>
              <a:t>органикалық</a:t>
            </a:r>
            <a:r>
              <a:rPr lang="ru-RU" b="1" i="1" dirty="0">
                <a:solidFill>
                  <a:schemeClr val="accent6"/>
                </a:solidFill>
              </a:rPr>
              <a:t> </a:t>
            </a:r>
            <a:r>
              <a:rPr lang="ru-RU" b="1" i="1" dirty="0" err="1">
                <a:solidFill>
                  <a:schemeClr val="accent6"/>
                </a:solidFill>
              </a:rPr>
              <a:t>заттар</a:t>
            </a:r>
            <a:r>
              <a:rPr lang="ru-RU" b="1" i="1" dirty="0">
                <a:solidFill>
                  <a:schemeClr val="accent6"/>
                </a:solidFill>
              </a:rPr>
              <a:t> </a:t>
            </a:r>
            <a:r>
              <a:rPr lang="ru-RU" dirty="0" err="1"/>
              <a:t>деп</a:t>
            </a:r>
            <a:r>
              <a:rPr lang="ru-RU" dirty="0"/>
              <a:t>, </a:t>
            </a:r>
            <a:r>
              <a:rPr lang="ru-RU" b="1" i="1" dirty="0" err="1">
                <a:solidFill>
                  <a:schemeClr val="accent6"/>
                </a:solidFill>
              </a:rPr>
              <a:t>құрамында</a:t>
            </a:r>
            <a:r>
              <a:rPr lang="ru-RU" b="1" i="1" dirty="0">
                <a:solidFill>
                  <a:schemeClr val="accent6"/>
                </a:solidFill>
              </a:rPr>
              <a:t> </a:t>
            </a:r>
            <a:r>
              <a:rPr lang="ru-RU" b="1" i="1" dirty="0" err="1">
                <a:solidFill>
                  <a:schemeClr val="accent6"/>
                </a:solidFill>
              </a:rPr>
              <a:t>көміртек</a:t>
            </a:r>
            <a:r>
              <a:rPr lang="ru-RU" b="1" i="1" dirty="0">
                <a:solidFill>
                  <a:schemeClr val="accent6"/>
                </a:solidFill>
              </a:rPr>
              <a:t> </a:t>
            </a:r>
            <a:r>
              <a:rPr lang="ru-RU" b="1" i="1" dirty="0" err="1">
                <a:solidFill>
                  <a:schemeClr val="accent6"/>
                </a:solidFill>
              </a:rPr>
              <a:t>элементі</a:t>
            </a:r>
            <a:r>
              <a:rPr lang="ru-RU" b="1" i="1" dirty="0">
                <a:solidFill>
                  <a:schemeClr val="accent6"/>
                </a:solidFill>
              </a:rPr>
              <a:t> бар </a:t>
            </a:r>
            <a:r>
              <a:rPr lang="ru-RU" b="1" i="1" dirty="0" err="1">
                <a:solidFill>
                  <a:schemeClr val="accent6"/>
                </a:solidFill>
              </a:rPr>
              <a:t>заттарды</a:t>
            </a:r>
            <a:r>
              <a:rPr lang="ru-RU" b="1" i="1" dirty="0">
                <a:solidFill>
                  <a:schemeClr val="accent6"/>
                </a:solidFill>
              </a:rPr>
              <a:t> </a:t>
            </a:r>
            <a:r>
              <a:rPr lang="ru-RU" dirty="0" err="1"/>
              <a:t>айтады</a:t>
            </a:r>
            <a:r>
              <a:rPr lang="ru-RU" dirty="0"/>
              <a:t>.</a:t>
            </a:r>
          </a:p>
          <a:p>
            <a:pPr algn="just"/>
            <a:endParaRPr lang="kk-KZ" dirty="0"/>
          </a:p>
          <a:p>
            <a:pPr algn="just"/>
            <a:r>
              <a:rPr lang="ru-RU" dirty="0" err="1"/>
              <a:t>Ерте</a:t>
            </a:r>
            <a:r>
              <a:rPr lang="ru-RU" dirty="0"/>
              <a:t> </a:t>
            </a:r>
            <a:r>
              <a:rPr lang="ru-RU" dirty="0" err="1"/>
              <a:t>замандардан</a:t>
            </a:r>
            <a:r>
              <a:rPr lang="ru-RU" dirty="0"/>
              <a:t> </a:t>
            </a:r>
            <a:r>
              <a:rPr lang="ru-RU" dirty="0" err="1"/>
              <a:t>бастап</a:t>
            </a:r>
            <a:r>
              <a:rPr lang="ru-RU" dirty="0"/>
              <a:t>, </a:t>
            </a:r>
            <a:r>
              <a:rPr lang="ru-RU" dirty="0" err="1"/>
              <a:t>адамзат</a:t>
            </a:r>
            <a:r>
              <a:rPr lang="ru-RU" dirty="0"/>
              <a:t> </a:t>
            </a:r>
            <a:r>
              <a:rPr lang="ru-RU" dirty="0" err="1"/>
              <a:t>органикалық</a:t>
            </a:r>
            <a:r>
              <a:rPr lang="ru-RU" dirty="0"/>
              <a:t> </a:t>
            </a:r>
            <a:r>
              <a:rPr lang="ru-RU" dirty="0" err="1"/>
              <a:t>заттарды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,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тұрмыстық</a:t>
            </a:r>
            <a:r>
              <a:rPr lang="ru-RU" dirty="0"/>
              <a:t> </a:t>
            </a:r>
            <a:r>
              <a:rPr lang="ru-RU" dirty="0" err="1"/>
              <a:t>қажеттіліктеріне</a:t>
            </a:r>
            <a:r>
              <a:rPr lang="ru-RU" dirty="0"/>
              <a:t> </a:t>
            </a:r>
            <a:r>
              <a:rPr lang="ru-RU" dirty="0" err="1"/>
              <a:t>пайдаланған</a:t>
            </a:r>
            <a:r>
              <a:rPr lang="ru-RU" dirty="0"/>
              <a:t>. </a:t>
            </a:r>
            <a:r>
              <a:rPr lang="ru-RU" dirty="0" err="1"/>
              <a:t>Мысалы</a:t>
            </a:r>
            <a:r>
              <a:rPr lang="ru-RU" dirty="0"/>
              <a:t>, </a:t>
            </a:r>
            <a:r>
              <a:rPr lang="ru-RU" dirty="0" err="1"/>
              <a:t>қантты</a:t>
            </a:r>
            <a:r>
              <a:rPr lang="ru-RU" dirty="0"/>
              <a:t> </a:t>
            </a:r>
            <a:r>
              <a:rPr lang="ru-RU" dirty="0" err="1"/>
              <a:t>заттар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шарап </a:t>
            </a:r>
            <a:r>
              <a:rPr lang="ru-RU" dirty="0" err="1"/>
              <a:t>сияқты</a:t>
            </a:r>
            <a:r>
              <a:rPr lang="ru-RU" dirty="0"/>
              <a:t> </a:t>
            </a:r>
            <a:r>
              <a:rPr lang="ru-RU" dirty="0" err="1"/>
              <a:t>ішімдіктер</a:t>
            </a:r>
            <a:r>
              <a:rPr lang="ru-RU" dirty="0"/>
              <a:t> </a:t>
            </a:r>
            <a:r>
              <a:rPr lang="ru-RU" dirty="0" err="1"/>
              <a:t>өндірілген</a:t>
            </a:r>
            <a:r>
              <a:rPr lang="ru-RU" dirty="0"/>
              <a:t>. </a:t>
            </a:r>
            <a:r>
              <a:rPr lang="ru-RU" dirty="0" err="1"/>
              <a:t>Индияда</a:t>
            </a:r>
            <a:r>
              <a:rPr lang="ru-RU" dirty="0"/>
              <a:t> </a:t>
            </a:r>
            <a:r>
              <a:rPr lang="ru-RU" dirty="0" err="1"/>
              <a:t>қант</a:t>
            </a:r>
            <a:r>
              <a:rPr lang="ru-RU" dirty="0"/>
              <a:t> </a:t>
            </a:r>
            <a:r>
              <a:rPr lang="ru-RU" dirty="0" err="1"/>
              <a:t>қамысынан</a:t>
            </a:r>
            <a:r>
              <a:rPr lang="ru-RU" dirty="0"/>
              <a:t> </a:t>
            </a:r>
            <a:r>
              <a:rPr lang="ru-RU" dirty="0" err="1"/>
              <a:t>қант</a:t>
            </a:r>
            <a:r>
              <a:rPr lang="ru-RU" dirty="0"/>
              <a:t> </a:t>
            </a:r>
            <a:r>
              <a:rPr lang="ru-RU" dirty="0" err="1"/>
              <a:t>алынса</a:t>
            </a:r>
            <a:r>
              <a:rPr lang="ru-RU" dirty="0"/>
              <a:t>, </a:t>
            </a:r>
            <a:r>
              <a:rPr lang="ru-RU" dirty="0" err="1"/>
              <a:t>ежелгі</a:t>
            </a:r>
            <a:r>
              <a:rPr lang="ru-RU" dirty="0"/>
              <a:t> </a:t>
            </a:r>
            <a:r>
              <a:rPr lang="ru-RU" dirty="0" err="1"/>
              <a:t>Перуда</a:t>
            </a:r>
            <a:r>
              <a:rPr lang="ru-RU" dirty="0"/>
              <a:t>, </a:t>
            </a:r>
            <a:r>
              <a:rPr lang="ru-RU" dirty="0" err="1"/>
              <a:t>Мысырда</a:t>
            </a:r>
            <a:r>
              <a:rPr lang="ru-RU" dirty="0"/>
              <a:t> </a:t>
            </a:r>
            <a:r>
              <a:rPr lang="ru-RU" dirty="0" err="1"/>
              <a:t>өсімдіктен</a:t>
            </a:r>
            <a:r>
              <a:rPr lang="ru-RU" dirty="0"/>
              <a:t> </a:t>
            </a:r>
            <a:r>
              <a:rPr lang="ru-RU" dirty="0" err="1"/>
              <a:t>алынатын</a:t>
            </a:r>
            <a:r>
              <a:rPr lang="ru-RU" dirty="0"/>
              <a:t> </a:t>
            </a:r>
            <a:r>
              <a:rPr lang="ru-RU" dirty="0" err="1"/>
              <a:t>бояулар</a:t>
            </a:r>
            <a:r>
              <a:rPr lang="ru-RU" dirty="0"/>
              <a:t> – индиго, ализарин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да </a:t>
            </a:r>
            <a:r>
              <a:rPr lang="ru-RU" dirty="0" err="1"/>
              <a:t>заттар</a:t>
            </a:r>
            <a:r>
              <a:rPr lang="ru-RU" dirty="0"/>
              <a:t> </a:t>
            </a:r>
            <a:r>
              <a:rPr lang="ru-RU" dirty="0" err="1"/>
              <a:t>тұрмыста</a:t>
            </a:r>
            <a:r>
              <a:rPr lang="ru-RU" dirty="0"/>
              <a:t> </a:t>
            </a:r>
            <a:r>
              <a:rPr lang="ru-RU" dirty="0" err="1"/>
              <a:t>қолданылған</a:t>
            </a:r>
            <a:r>
              <a:rPr lang="ru-RU" dirty="0"/>
              <a:t>.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кезеңде</a:t>
            </a:r>
            <a:r>
              <a:rPr lang="ru-RU" dirty="0"/>
              <a:t> эфир </a:t>
            </a:r>
            <a:r>
              <a:rPr lang="ru-RU" dirty="0" err="1"/>
              <a:t>майлары</a:t>
            </a:r>
            <a:r>
              <a:rPr lang="ru-RU" dirty="0"/>
              <a:t>, </a:t>
            </a:r>
            <a:r>
              <a:rPr lang="ru-RU" dirty="0" err="1"/>
              <a:t>сірке</a:t>
            </a:r>
            <a:r>
              <a:rPr lang="ru-RU" dirty="0"/>
              <a:t> </a:t>
            </a:r>
            <a:r>
              <a:rPr lang="ru-RU" dirty="0" err="1"/>
              <a:t>суы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да </a:t>
            </a:r>
            <a:r>
              <a:rPr lang="ru-RU" dirty="0" err="1"/>
              <a:t>жағымды</a:t>
            </a:r>
            <a:r>
              <a:rPr lang="ru-RU" dirty="0"/>
              <a:t> </a:t>
            </a:r>
            <a:r>
              <a:rPr lang="ru-RU" dirty="0" err="1"/>
              <a:t>иісті</a:t>
            </a:r>
            <a:r>
              <a:rPr lang="ru-RU" dirty="0"/>
              <a:t> </a:t>
            </a:r>
            <a:r>
              <a:rPr lang="ru-RU" dirty="0" err="1"/>
              <a:t>органикалық</a:t>
            </a:r>
            <a:r>
              <a:rPr lang="ru-RU" dirty="0"/>
              <a:t> </a:t>
            </a:r>
            <a:r>
              <a:rPr lang="ru-RU" dirty="0" err="1"/>
              <a:t>заттар</a:t>
            </a:r>
            <a:r>
              <a:rPr lang="ru-RU" dirty="0"/>
              <a:t>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809" y="187996"/>
            <a:ext cx="2985317" cy="167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768488" y="1924846"/>
            <a:ext cx="4144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Иранда</a:t>
            </a:r>
            <a:r>
              <a:rPr lang="ru-RU" sz="1400" dirty="0"/>
              <a:t> </a:t>
            </a:r>
            <a:r>
              <a:rPr lang="ru-RU" sz="1400" dirty="0" err="1"/>
              <a:t>б.д.д</a:t>
            </a:r>
            <a:r>
              <a:rPr lang="ru-RU" sz="1400" dirty="0"/>
              <a:t>. 5400-5000 </a:t>
            </a:r>
            <a:r>
              <a:rPr lang="ru-RU" sz="1400" dirty="0" err="1"/>
              <a:t>жылдар</a:t>
            </a:r>
            <a:endParaRPr lang="ru-RU" sz="1400" dirty="0"/>
          </a:p>
          <a:p>
            <a:pPr algn="ctr"/>
            <a:r>
              <a:rPr lang="ru-RU" sz="1400" dirty="0"/>
              <a:t> </a:t>
            </a:r>
            <a:r>
              <a:rPr lang="ru-RU" sz="1400" dirty="0" err="1"/>
              <a:t>шамасында</a:t>
            </a:r>
            <a:r>
              <a:rPr lang="ru-RU" sz="1400" dirty="0"/>
              <a:t> шарап </a:t>
            </a:r>
            <a:r>
              <a:rPr lang="ru-RU" sz="1400" dirty="0" err="1"/>
              <a:t>өндірілген</a:t>
            </a:r>
            <a:endParaRPr lang="ru-RU" sz="1400" dirty="0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957" y="2461461"/>
            <a:ext cx="3100774" cy="184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623957" y="4277804"/>
            <a:ext cx="3243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/>
              <a:t>Индияда</a:t>
            </a:r>
            <a:r>
              <a:rPr lang="ru-RU" sz="1400" dirty="0"/>
              <a:t> </a:t>
            </a:r>
            <a:r>
              <a:rPr lang="ru-RU" sz="1400" dirty="0" err="1"/>
              <a:t>қант</a:t>
            </a:r>
            <a:r>
              <a:rPr lang="ru-RU" sz="1400" dirty="0"/>
              <a:t> </a:t>
            </a:r>
            <a:r>
              <a:rPr lang="ru-RU" sz="1400" dirty="0" err="1"/>
              <a:t>қамысынан</a:t>
            </a:r>
            <a:r>
              <a:rPr lang="ru-RU" sz="1400" dirty="0"/>
              <a:t> </a:t>
            </a:r>
            <a:r>
              <a:rPr lang="ru-RU" sz="1400" dirty="0" err="1"/>
              <a:t>қант</a:t>
            </a:r>
            <a:r>
              <a:rPr lang="ru-RU" sz="1400" dirty="0"/>
              <a:t> </a:t>
            </a:r>
            <a:r>
              <a:rPr lang="ru-RU" sz="1400" dirty="0" err="1"/>
              <a:t>алынған</a:t>
            </a:r>
            <a:endParaRPr lang="ru-RU" sz="1400" dirty="0"/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69" y="4721948"/>
            <a:ext cx="2986623" cy="16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667234" y="6415319"/>
            <a:ext cx="3028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/>
              <a:t>Мысырда</a:t>
            </a:r>
            <a:r>
              <a:rPr lang="ru-RU" sz="1400" dirty="0"/>
              <a:t> </a:t>
            </a:r>
            <a:r>
              <a:rPr lang="ru-RU" sz="1400" dirty="0" err="1"/>
              <a:t>өсімдіктен</a:t>
            </a:r>
            <a:r>
              <a:rPr lang="ru-RU" sz="1400" dirty="0"/>
              <a:t> индиго </a:t>
            </a:r>
            <a:r>
              <a:rPr lang="ru-RU" sz="1400" dirty="0" err="1"/>
              <a:t>алынды</a:t>
            </a:r>
            <a:endParaRPr lang="ru-RU" sz="14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627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20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8494" y="141479"/>
            <a:ext cx="108188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Кәзіргі</a:t>
            </a:r>
            <a:r>
              <a:rPr lang="ru-RU" sz="2000" dirty="0"/>
              <a:t> </a:t>
            </a:r>
            <a:r>
              <a:rPr lang="ru-RU" sz="2000" dirty="0" err="1"/>
              <a:t>электрондардың</a:t>
            </a:r>
            <a:r>
              <a:rPr lang="ru-RU" sz="2000" dirty="0"/>
              <a:t> </a:t>
            </a:r>
            <a:r>
              <a:rPr lang="ru-RU" sz="2000" dirty="0" err="1"/>
              <a:t>ығысу</a:t>
            </a:r>
            <a:r>
              <a:rPr lang="ru-RU" sz="2000" dirty="0"/>
              <a:t> </a:t>
            </a:r>
            <a:r>
              <a:rPr lang="ru-RU" sz="2000" dirty="0" err="1"/>
              <a:t>теориясы</a:t>
            </a:r>
            <a:r>
              <a:rPr lang="ru-RU" sz="2000" dirty="0"/>
              <a:t> </a:t>
            </a:r>
            <a:r>
              <a:rPr lang="ru-RU" sz="2000" dirty="0" err="1"/>
              <a:t>тұрғысынан</a:t>
            </a:r>
            <a:r>
              <a:rPr lang="ru-RU" sz="2000" dirty="0"/>
              <a:t> </a:t>
            </a:r>
            <a:r>
              <a:rPr lang="ru-RU" sz="2000" dirty="0" err="1"/>
              <a:t>әрбір</a:t>
            </a:r>
            <a:r>
              <a:rPr lang="ru-RU" sz="2000" dirty="0"/>
              <a:t> </a:t>
            </a:r>
            <a:r>
              <a:rPr lang="ru-RU" sz="2000" dirty="0" err="1"/>
              <a:t>заттың</a:t>
            </a:r>
            <a:r>
              <a:rPr lang="ru-RU" sz="2000" dirty="0"/>
              <a:t> </a:t>
            </a:r>
            <a:r>
              <a:rPr lang="ru-RU" sz="2000" dirty="0" err="1"/>
              <a:t>молекуласындағы</a:t>
            </a:r>
            <a:r>
              <a:rPr lang="ru-RU" sz="2000" dirty="0"/>
              <a:t> </a:t>
            </a:r>
            <a:r>
              <a:rPr lang="ru-RU" sz="2000" dirty="0" err="1"/>
              <a:t>электрондық</a:t>
            </a:r>
            <a:r>
              <a:rPr lang="ru-RU" sz="2000" dirty="0"/>
              <a:t> </a:t>
            </a:r>
            <a:r>
              <a:rPr lang="ru-RU" sz="2000" dirty="0" err="1"/>
              <a:t>тығыздық</a:t>
            </a:r>
            <a:r>
              <a:rPr lang="ru-RU" sz="2000" dirty="0"/>
              <a:t> </a:t>
            </a:r>
            <a:r>
              <a:rPr lang="ru-RU" sz="2000" dirty="0" err="1"/>
              <a:t>сол</a:t>
            </a:r>
            <a:r>
              <a:rPr lang="ru-RU" sz="2000" dirty="0"/>
              <a:t> </a:t>
            </a:r>
            <a:r>
              <a:rPr lang="ru-RU" sz="2000" dirty="0" err="1"/>
              <a:t>заттың</a:t>
            </a:r>
            <a:r>
              <a:rPr lang="ru-RU" sz="2000" dirty="0"/>
              <a:t> </a:t>
            </a:r>
            <a:r>
              <a:rPr lang="ru-RU" sz="2000" dirty="0" err="1"/>
              <a:t>химиялық</a:t>
            </a:r>
            <a:r>
              <a:rPr lang="ru-RU" sz="2000" dirty="0"/>
              <a:t> </a:t>
            </a:r>
            <a:r>
              <a:rPr lang="ru-RU" sz="2000" dirty="0" err="1"/>
              <a:t>құрылысына</a:t>
            </a:r>
            <a:r>
              <a:rPr lang="ru-RU" sz="2000" dirty="0"/>
              <a:t> </a:t>
            </a:r>
            <a:r>
              <a:rPr lang="ru-RU" sz="2000" dirty="0" err="1"/>
              <a:t>сөйкес</a:t>
            </a:r>
            <a:r>
              <a:rPr lang="ru-RU" sz="2000" dirty="0"/>
              <a:t> </a:t>
            </a:r>
            <a:r>
              <a:rPr lang="ru-RU" sz="2000" dirty="0" err="1"/>
              <a:t>бөлінеді</a:t>
            </a:r>
            <a:r>
              <a:rPr lang="ru-RU" sz="2000" dirty="0"/>
              <a:t>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err="1"/>
              <a:t>Егер</a:t>
            </a:r>
            <a:r>
              <a:rPr lang="ru-RU" sz="2000" dirty="0"/>
              <a:t> </a:t>
            </a:r>
            <a:r>
              <a:rPr lang="ru-RU" sz="2000" dirty="0" err="1"/>
              <a:t>ковалентті</a:t>
            </a:r>
            <a:r>
              <a:rPr lang="ru-RU" sz="2000" dirty="0"/>
              <a:t> </a:t>
            </a:r>
            <a:r>
              <a:rPr lang="ru-RU" sz="2000" dirty="0" err="1"/>
              <a:t>байланыс</a:t>
            </a:r>
            <a:r>
              <a:rPr lang="ru-RU" sz="2000" dirty="0"/>
              <a:t> </a:t>
            </a:r>
            <a:r>
              <a:rPr lang="ru-RU" sz="2000" dirty="0" err="1"/>
              <a:t>бірдей</a:t>
            </a:r>
            <a:r>
              <a:rPr lang="ru-RU" sz="2000" dirty="0"/>
              <a:t> </a:t>
            </a:r>
            <a:r>
              <a:rPr lang="ru-RU" sz="2000" dirty="0" err="1"/>
              <a:t>атомдар</a:t>
            </a:r>
            <a:r>
              <a:rPr lang="ru-RU" sz="2000" dirty="0"/>
              <a:t> </a:t>
            </a:r>
            <a:r>
              <a:rPr lang="ru-RU" sz="2000" dirty="0" err="1"/>
              <a:t>арасында</a:t>
            </a:r>
            <a:r>
              <a:rPr lang="ru-RU" sz="2000" dirty="0"/>
              <a:t> </a:t>
            </a:r>
            <a:r>
              <a:rPr lang="ru-RU" sz="2000" dirty="0" err="1"/>
              <a:t>түзілсе</a:t>
            </a:r>
            <a:r>
              <a:rPr lang="ru-RU" sz="2000" dirty="0"/>
              <a:t>, </a:t>
            </a:r>
            <a:r>
              <a:rPr lang="ru-RU" sz="2000" dirty="0" err="1"/>
              <a:t>мысалы</a:t>
            </a:r>
            <a:r>
              <a:rPr lang="ru-RU" sz="2000" dirty="0"/>
              <a:t>, Н—Н, СІ—СІ </a:t>
            </a:r>
            <a:r>
              <a:rPr lang="ru-RU" sz="2000" dirty="0" err="1"/>
              <a:t>секілді</a:t>
            </a:r>
            <a:r>
              <a:rPr lang="ru-RU" sz="2000" dirty="0"/>
              <a:t>, </a:t>
            </a:r>
            <a:r>
              <a:rPr lang="ru-RU" sz="2000" dirty="0" err="1"/>
              <a:t>онда</a:t>
            </a:r>
            <a:r>
              <a:rPr lang="ru-RU" sz="2000" dirty="0"/>
              <a:t> </a:t>
            </a:r>
            <a:r>
              <a:rPr lang="ru-RU" sz="2000" dirty="0" err="1"/>
              <a:t>байланыстырушы</a:t>
            </a:r>
            <a:r>
              <a:rPr lang="ru-RU" sz="2000" dirty="0"/>
              <a:t> электрон </a:t>
            </a:r>
            <a:r>
              <a:rPr lang="ru-RU" sz="2000" dirty="0" err="1"/>
              <a:t>жұбы</a:t>
            </a:r>
            <a:r>
              <a:rPr lang="ru-RU" sz="2000" dirty="0"/>
              <a:t> </a:t>
            </a:r>
            <a:r>
              <a:rPr lang="ru-RU" sz="2000" dirty="0" err="1"/>
              <a:t>екі</a:t>
            </a:r>
            <a:r>
              <a:rPr lang="ru-RU" sz="2000" dirty="0"/>
              <a:t> </a:t>
            </a:r>
            <a:r>
              <a:rPr lang="ru-RU" sz="2000" dirty="0" err="1"/>
              <a:t>атомға</a:t>
            </a:r>
            <a:r>
              <a:rPr lang="ru-RU" sz="2000" dirty="0"/>
              <a:t> </a:t>
            </a:r>
            <a:r>
              <a:rPr lang="ru-RU" sz="2000" dirty="0" err="1"/>
              <a:t>бірдей</a:t>
            </a:r>
            <a:r>
              <a:rPr lang="ru-RU" sz="2000" dirty="0"/>
              <a:t> </a:t>
            </a:r>
            <a:r>
              <a:rPr lang="ru-RU" sz="2000" dirty="0" err="1"/>
              <a:t>қашықтықта</a:t>
            </a:r>
            <a:r>
              <a:rPr lang="ru-RU" sz="2000" dirty="0"/>
              <a:t> </a:t>
            </a:r>
            <a:r>
              <a:rPr lang="ru-RU" sz="2000" dirty="0" err="1"/>
              <a:t>орналасады</a:t>
            </a:r>
            <a:r>
              <a:rPr lang="ru-RU" sz="2000" dirty="0"/>
              <a:t>, </a:t>
            </a:r>
            <a:r>
              <a:rPr lang="ru-RU" sz="2000" dirty="0" err="1"/>
              <a:t>яғни</a:t>
            </a:r>
            <a:r>
              <a:rPr lang="ru-RU" sz="2000" dirty="0"/>
              <a:t> </a:t>
            </a:r>
            <a:r>
              <a:rPr lang="ru-RU" sz="2000" dirty="0" err="1"/>
              <a:t>молекуладағы</a:t>
            </a:r>
            <a:r>
              <a:rPr lang="ru-RU" sz="2000" dirty="0"/>
              <a:t> </a:t>
            </a:r>
            <a:r>
              <a:rPr lang="ru-RU" sz="2000" dirty="0" err="1"/>
              <a:t>электрондық</a:t>
            </a:r>
            <a:r>
              <a:rPr lang="ru-RU" sz="2000" dirty="0"/>
              <a:t> </a:t>
            </a:r>
            <a:r>
              <a:rPr lang="ru-RU" sz="2000" dirty="0" err="1"/>
              <a:t>тығыздық</a:t>
            </a:r>
            <a:r>
              <a:rPr lang="ru-RU" sz="2000" dirty="0"/>
              <a:t> </a:t>
            </a:r>
            <a:r>
              <a:rPr lang="ru-RU" sz="2000" dirty="0" err="1"/>
              <a:t>біркелкі</a:t>
            </a:r>
            <a:r>
              <a:rPr lang="ru-RU" sz="2000" dirty="0"/>
              <a:t> </a:t>
            </a:r>
            <a:r>
              <a:rPr lang="ru-RU" sz="2000" dirty="0" err="1"/>
              <a:t>бөлініскен</a:t>
            </a:r>
            <a:r>
              <a:rPr lang="ru-RU" sz="2000" dirty="0"/>
              <a:t> </a:t>
            </a:r>
            <a:r>
              <a:rPr lang="ru-RU" sz="2000" dirty="0" err="1"/>
              <a:t>дейміз</a:t>
            </a:r>
            <a:r>
              <a:rPr lang="ru-RU" sz="2000" dirty="0"/>
              <a:t>.</a:t>
            </a:r>
          </a:p>
          <a:p>
            <a:pPr algn="just"/>
            <a:endParaRPr lang="kk-KZ" sz="2000" dirty="0"/>
          </a:p>
          <a:p>
            <a:pPr algn="just"/>
            <a:r>
              <a:rPr lang="ru-RU" sz="2000" dirty="0"/>
              <a:t>Метан, </a:t>
            </a:r>
            <a:r>
              <a:rPr lang="ru-RU" sz="2000" dirty="0" err="1"/>
              <a:t>төрт</a:t>
            </a:r>
            <a:r>
              <a:rPr lang="ru-RU" sz="2000" dirty="0"/>
              <a:t> </a:t>
            </a:r>
            <a:r>
              <a:rPr lang="ru-RU" sz="2000" dirty="0" err="1"/>
              <a:t>хлорлы</a:t>
            </a:r>
            <a:r>
              <a:rPr lang="ru-RU" sz="2000" dirty="0"/>
              <a:t> </a:t>
            </a:r>
            <a:r>
              <a:rPr lang="ru-RU" sz="2000" dirty="0" err="1"/>
              <a:t>көміртек</a:t>
            </a:r>
            <a:r>
              <a:rPr lang="ru-RU" sz="2000" dirty="0"/>
              <a:t> </a:t>
            </a:r>
            <a:r>
              <a:rPr lang="ru-RU" sz="2000" dirty="0" err="1"/>
              <a:t>т.б</a:t>
            </a:r>
            <a:r>
              <a:rPr lang="ru-RU" sz="2000" dirty="0"/>
              <a:t>. </a:t>
            </a:r>
            <a:r>
              <a:rPr lang="ru-RU" sz="2000" dirty="0" err="1"/>
              <a:t>секілді</a:t>
            </a:r>
            <a:r>
              <a:rPr lang="ru-RU" sz="2000" dirty="0"/>
              <a:t> </a:t>
            </a:r>
            <a:r>
              <a:rPr lang="ru-RU" sz="2000" dirty="0" err="1"/>
              <a:t>молекулаларда</a:t>
            </a:r>
            <a:r>
              <a:rPr lang="ru-RU" sz="2000" dirty="0"/>
              <a:t> да </a:t>
            </a:r>
            <a:r>
              <a:rPr lang="ru-RU" sz="2000" dirty="0" err="1"/>
              <a:t>байланыстар</a:t>
            </a:r>
            <a:r>
              <a:rPr lang="ru-RU" sz="2000" dirty="0"/>
              <a:t> </a:t>
            </a:r>
            <a:r>
              <a:rPr lang="ru-RU" sz="2000" dirty="0" err="1"/>
              <a:t>бірдей</a:t>
            </a:r>
            <a:r>
              <a:rPr lang="ru-RU" sz="2000" dirty="0"/>
              <a:t>, </a:t>
            </a:r>
            <a:r>
              <a:rPr lang="ru-RU" sz="2000" dirty="0" err="1"/>
              <a:t>демек</a:t>
            </a:r>
            <a:r>
              <a:rPr lang="ru-RU" sz="2000" dirty="0"/>
              <a:t>, </a:t>
            </a:r>
            <a:r>
              <a:rPr lang="ru-RU" sz="2000" dirty="0" err="1"/>
              <a:t>молекулада</a:t>
            </a:r>
            <a:r>
              <a:rPr lang="ru-RU" sz="2000" dirty="0"/>
              <a:t> </a:t>
            </a:r>
            <a:r>
              <a:rPr lang="ru-RU" sz="2000" dirty="0" err="1"/>
              <a:t>электрондық</a:t>
            </a:r>
            <a:r>
              <a:rPr lang="ru-RU" sz="2000" dirty="0"/>
              <a:t> </a:t>
            </a:r>
            <a:r>
              <a:rPr lang="ru-RU" sz="2000" dirty="0" err="1"/>
              <a:t>тығыздық</a:t>
            </a:r>
            <a:r>
              <a:rPr lang="ru-RU" sz="2000" dirty="0"/>
              <a:t> </a:t>
            </a:r>
            <a:r>
              <a:rPr lang="ru-RU" sz="2000" dirty="0" err="1"/>
              <a:t>біркелкі</a:t>
            </a:r>
            <a:r>
              <a:rPr lang="ru-RU" sz="2000" dirty="0"/>
              <a:t> </a:t>
            </a:r>
            <a:r>
              <a:rPr lang="ru-RU" sz="2000" dirty="0" err="1"/>
              <a:t>симметриялы</a:t>
            </a:r>
            <a:r>
              <a:rPr lang="ru-RU" sz="2000" dirty="0"/>
              <a:t> </a:t>
            </a:r>
            <a:r>
              <a:rPr lang="ru-RU" sz="2000" dirty="0" err="1"/>
              <a:t>таралған</a:t>
            </a:r>
            <a:endParaRPr lang="ru-RU" sz="2000" dirty="0"/>
          </a:p>
          <a:p>
            <a:pPr algn="just"/>
            <a:endParaRPr lang="kk-KZ" sz="2000" dirty="0"/>
          </a:p>
          <a:p>
            <a:pPr algn="just"/>
            <a:r>
              <a:rPr lang="ru-RU" sz="2000" dirty="0" err="1"/>
              <a:t>Егер</a:t>
            </a:r>
            <a:r>
              <a:rPr lang="ru-RU" sz="2000" dirty="0"/>
              <a:t> </a:t>
            </a:r>
            <a:r>
              <a:rPr lang="ru-RU" sz="2000" dirty="0" err="1"/>
              <a:t>байланысушы</a:t>
            </a:r>
            <a:r>
              <a:rPr lang="ru-RU" sz="2000" dirty="0"/>
              <a:t> </a:t>
            </a:r>
            <a:r>
              <a:rPr lang="ru-RU" sz="2000" dirty="0" err="1"/>
              <a:t>атомдардың</a:t>
            </a:r>
            <a:r>
              <a:rPr lang="ru-RU" sz="2000" dirty="0"/>
              <a:t> </a:t>
            </a:r>
            <a:r>
              <a:rPr lang="ru-RU" sz="2000" dirty="0" err="1"/>
              <a:t>электр</a:t>
            </a:r>
            <a:r>
              <a:rPr lang="ru-RU" sz="2000" dirty="0"/>
              <a:t> </a:t>
            </a:r>
            <a:r>
              <a:rPr lang="ru-RU" sz="2000" dirty="0" err="1"/>
              <a:t>терістілігі</a:t>
            </a:r>
            <a:r>
              <a:rPr lang="ru-RU" sz="2000" dirty="0"/>
              <a:t> </a:t>
            </a:r>
            <a:r>
              <a:rPr lang="ru-RU" sz="2000" dirty="0" err="1"/>
              <a:t>әр</a:t>
            </a:r>
            <a:r>
              <a:rPr lang="ru-RU" sz="2000" dirty="0"/>
              <a:t> </a:t>
            </a:r>
            <a:r>
              <a:rPr lang="ru-RU" sz="2000" dirty="0" err="1"/>
              <a:t>түрлі</a:t>
            </a:r>
            <a:r>
              <a:rPr lang="ru-RU" sz="2000" dirty="0"/>
              <a:t> </a:t>
            </a:r>
            <a:r>
              <a:rPr lang="ru-RU" sz="2000" dirty="0" err="1"/>
              <a:t>болса</a:t>
            </a:r>
            <a:r>
              <a:rPr lang="ru-RU" sz="2000" dirty="0"/>
              <a:t>, </a:t>
            </a:r>
            <a:r>
              <a:rPr lang="ru-RU" sz="2000" dirty="0" err="1"/>
              <a:t>байланыста</a:t>
            </a:r>
            <a:r>
              <a:rPr lang="ru-RU" sz="2000" dirty="0"/>
              <a:t> полюс </a:t>
            </a:r>
            <a:r>
              <a:rPr lang="ru-RU" sz="2000" dirty="0" err="1"/>
              <a:t>пайда</a:t>
            </a:r>
            <a:r>
              <a:rPr lang="ru-RU" sz="2000" dirty="0"/>
              <a:t> </a:t>
            </a:r>
            <a:r>
              <a:rPr lang="ru-RU" sz="2000" dirty="0" err="1"/>
              <a:t>болады</a:t>
            </a:r>
            <a:r>
              <a:rPr lang="ru-RU" sz="2000" dirty="0"/>
              <a:t>. Электрон </a:t>
            </a:r>
            <a:r>
              <a:rPr lang="ru-RU" sz="2000" dirty="0" err="1"/>
              <a:t>жұбы</a:t>
            </a:r>
            <a:r>
              <a:rPr lang="ru-RU" sz="2000" dirty="0"/>
              <a:t> </a:t>
            </a:r>
            <a:r>
              <a:rPr lang="ru-RU" sz="2000" dirty="0" err="1"/>
              <a:t>электр</a:t>
            </a:r>
            <a:r>
              <a:rPr lang="ru-RU" sz="2000" dirty="0"/>
              <a:t> </a:t>
            </a:r>
            <a:r>
              <a:rPr lang="ru-RU" sz="2000" dirty="0" err="1"/>
              <a:t>терістілігі</a:t>
            </a:r>
            <a:r>
              <a:rPr lang="ru-RU" sz="2000" dirty="0"/>
              <a:t> </a:t>
            </a:r>
            <a:r>
              <a:rPr lang="ru-RU" sz="2000" dirty="0" err="1"/>
              <a:t>күшті</a:t>
            </a:r>
            <a:r>
              <a:rPr lang="ru-RU" sz="2000" dirty="0"/>
              <a:t> </a:t>
            </a:r>
            <a:r>
              <a:rPr lang="ru-RU" sz="2000" dirty="0" err="1"/>
              <a:t>атомға</a:t>
            </a:r>
            <a:r>
              <a:rPr lang="ru-RU" sz="2000" dirty="0"/>
              <a:t> </a:t>
            </a:r>
            <a:r>
              <a:rPr lang="ru-RU" sz="2000" dirty="0" err="1"/>
              <a:t>қарай</a:t>
            </a:r>
            <a:r>
              <a:rPr lang="ru-RU" sz="2000" dirty="0"/>
              <a:t> </a:t>
            </a:r>
            <a:r>
              <a:rPr lang="ru-RU" sz="2000" dirty="0" err="1"/>
              <a:t>ығысады</a:t>
            </a:r>
            <a:r>
              <a:rPr lang="ru-RU" sz="2000" dirty="0"/>
              <a:t>. </a:t>
            </a:r>
            <a:r>
              <a:rPr lang="ru-RU" sz="2000" dirty="0" err="1"/>
              <a:t>Нәтижесінде</a:t>
            </a:r>
            <a:r>
              <a:rPr lang="ru-RU" sz="2000" dirty="0"/>
              <a:t>, </a:t>
            </a:r>
            <a:r>
              <a:rPr lang="ru-RU" sz="2000" dirty="0" err="1"/>
              <a:t>электр</a:t>
            </a:r>
            <a:r>
              <a:rPr lang="ru-RU" sz="2000" dirty="0"/>
              <a:t> </a:t>
            </a:r>
            <a:r>
              <a:rPr lang="ru-RU" sz="2000" dirty="0" err="1"/>
              <a:t>терістілігі</a:t>
            </a:r>
            <a:r>
              <a:rPr lang="ru-RU" sz="2000" dirty="0"/>
              <a:t> </a:t>
            </a:r>
            <a:r>
              <a:rPr lang="ru-RU" sz="2000" dirty="0" err="1"/>
              <a:t>күшті</a:t>
            </a:r>
            <a:r>
              <a:rPr lang="ru-RU" sz="2000" dirty="0"/>
              <a:t> </a:t>
            </a:r>
            <a:r>
              <a:rPr lang="ru-RU" sz="2000" dirty="0" err="1"/>
              <a:t>атомда</a:t>
            </a:r>
            <a:r>
              <a:rPr lang="ru-RU" sz="2000" dirty="0"/>
              <a:t> </a:t>
            </a:r>
            <a:r>
              <a:rPr lang="ru-RU" sz="2000" dirty="0" err="1"/>
              <a:t>теріс</a:t>
            </a:r>
            <a:r>
              <a:rPr lang="ru-RU" sz="2000" dirty="0"/>
              <a:t> полюс, ал </a:t>
            </a:r>
            <a:r>
              <a:rPr lang="ru-RU" sz="2000" dirty="0" err="1"/>
              <a:t>электр</a:t>
            </a:r>
            <a:r>
              <a:rPr lang="ru-RU" sz="2000" dirty="0"/>
              <a:t> </a:t>
            </a:r>
            <a:r>
              <a:rPr lang="ru-RU" sz="2000" dirty="0" err="1"/>
              <a:t>терістілігі</a:t>
            </a:r>
            <a:r>
              <a:rPr lang="ru-RU" sz="2000" dirty="0"/>
              <a:t> </a:t>
            </a:r>
            <a:r>
              <a:rPr lang="ru-RU" sz="2000" dirty="0" err="1"/>
              <a:t>төмен</a:t>
            </a:r>
            <a:r>
              <a:rPr lang="ru-RU" sz="2000" dirty="0"/>
              <a:t> </a:t>
            </a:r>
            <a:r>
              <a:rPr lang="ru-RU" sz="2000" dirty="0" err="1"/>
              <a:t>атомда</a:t>
            </a:r>
            <a:r>
              <a:rPr lang="ru-RU" sz="2000" dirty="0"/>
              <a:t> </a:t>
            </a:r>
            <a:r>
              <a:rPr lang="ru-RU" sz="2000" dirty="0" err="1"/>
              <a:t>оң</a:t>
            </a:r>
            <a:r>
              <a:rPr lang="ru-RU" sz="2000" dirty="0"/>
              <a:t> полюс </a:t>
            </a:r>
            <a:r>
              <a:rPr lang="ru-RU" sz="2000" dirty="0" err="1"/>
              <a:t>пайда</a:t>
            </a:r>
            <a:r>
              <a:rPr lang="ru-RU" sz="2000" dirty="0"/>
              <a:t> </a:t>
            </a:r>
            <a:r>
              <a:rPr lang="ru-RU" sz="2000" dirty="0" err="1"/>
              <a:t>болады</a:t>
            </a:r>
            <a:r>
              <a:rPr lang="ru-RU" sz="2000" dirty="0"/>
              <a:t>. </a:t>
            </a:r>
            <a:r>
              <a:rPr lang="ru-RU" sz="2000" dirty="0" err="1"/>
              <a:t>Атомдарда</a:t>
            </a:r>
            <a:r>
              <a:rPr lang="ru-RU" sz="2000" dirty="0"/>
              <a:t> </a:t>
            </a:r>
            <a:r>
              <a:rPr lang="ru-RU" sz="2000" dirty="0" err="1"/>
              <a:t>осылай</a:t>
            </a:r>
            <a:r>
              <a:rPr lang="ru-RU" sz="2000" dirty="0"/>
              <a:t> </a:t>
            </a:r>
            <a:r>
              <a:rPr lang="ru-RU" sz="2000" dirty="0" err="1"/>
              <a:t>пайда</a:t>
            </a:r>
            <a:r>
              <a:rPr lang="ru-RU" sz="2000" dirty="0"/>
              <a:t> болтан </a:t>
            </a:r>
            <a:r>
              <a:rPr lang="ru-RU" sz="2000" dirty="0" err="1"/>
              <a:t>зарядтарды</a:t>
            </a:r>
            <a:r>
              <a:rPr lang="ru-RU" sz="2000" dirty="0"/>
              <a:t> </a:t>
            </a:r>
            <a:r>
              <a:rPr lang="ru-RU" sz="2000" b="1" i="1" dirty="0" err="1">
                <a:solidFill>
                  <a:srgbClr val="00B050"/>
                </a:solidFill>
              </a:rPr>
              <a:t>эффективті</a:t>
            </a:r>
            <a:r>
              <a:rPr lang="ru-RU" sz="2000" b="1" i="1" dirty="0">
                <a:solidFill>
                  <a:srgbClr val="00B050"/>
                </a:solidFill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</a:rPr>
              <a:t>зарядтар</a:t>
            </a:r>
            <a:r>
              <a:rPr lang="ru-RU" sz="2000" b="1" i="1" dirty="0">
                <a:solidFill>
                  <a:srgbClr val="00B050"/>
                </a:solidFill>
              </a:rPr>
              <a:t>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атайды</a:t>
            </a:r>
            <a:r>
              <a:rPr lang="ru-RU" sz="2000" dirty="0"/>
              <a:t>.</a:t>
            </a:r>
            <a:endParaRPr lang="kk-KZ" sz="2000" dirty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20888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21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68088" y="322969"/>
            <a:ext cx="34372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>
                <a:ln w="0"/>
                <a:solidFill>
                  <a:srgbClr val="0070C0"/>
                </a:solidFill>
              </a:rPr>
              <a:t>Электронды</a:t>
            </a:r>
            <a:r>
              <a:rPr lang="ru-RU" sz="2400" b="1" cap="none" spc="0" dirty="0">
                <a:ln w="0"/>
                <a:solidFill>
                  <a:srgbClr val="0070C0"/>
                </a:solidFill>
              </a:rPr>
              <a:t> </a:t>
            </a:r>
            <a:r>
              <a:rPr lang="ru-RU" sz="2400" b="1" cap="none" spc="0" dirty="0" err="1">
                <a:ln w="0"/>
                <a:solidFill>
                  <a:srgbClr val="0070C0"/>
                </a:solidFill>
              </a:rPr>
              <a:t>эффектілер</a:t>
            </a:r>
            <a:endParaRPr lang="ru-RU" sz="2400" b="1" cap="none" spc="0" dirty="0">
              <a:ln w="0"/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8088" y="964669"/>
            <a:ext cx="96973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>
                <a:ln w="0"/>
              </a:rPr>
              <a:t>Барлық молекула құрайтын атомдар өзара  байланыста болады және бір-бірімен әсерлесуді сезінеді. </a:t>
            </a:r>
          </a:p>
          <a:p>
            <a:endParaRPr lang="kk-KZ" sz="2000" dirty="0">
              <a:ln w="0"/>
            </a:endParaRPr>
          </a:p>
          <a:p>
            <a:r>
              <a:rPr lang="kk-KZ" sz="2000" dirty="0">
                <a:ln w="0"/>
              </a:rPr>
              <a:t>Бұл әсердер </a:t>
            </a:r>
            <a:r>
              <a:rPr lang="kk-KZ" sz="2000" b="1" dirty="0">
                <a:ln w="0"/>
                <a:solidFill>
                  <a:schemeClr val="accent6"/>
                </a:solidFill>
              </a:rPr>
              <a:t>электрондық эффектілердің </a:t>
            </a:r>
            <a:r>
              <a:rPr lang="kk-KZ" sz="2000" dirty="0">
                <a:ln w="0"/>
              </a:rPr>
              <a:t>көмегімен ковалентті байланыстың жүйесі арқылы беріледі.</a:t>
            </a:r>
          </a:p>
          <a:p>
            <a:endParaRPr lang="kk-KZ" sz="2000" dirty="0">
              <a:ln w="0"/>
            </a:endParaRPr>
          </a:p>
          <a:p>
            <a:r>
              <a:rPr lang="kk-KZ" sz="2000" b="1" dirty="0">
                <a:ln w="0"/>
                <a:solidFill>
                  <a:schemeClr val="accent6">
                    <a:lumMod val="75000"/>
                  </a:schemeClr>
                </a:solidFill>
              </a:rPr>
              <a:t>Электрондық эффектілер </a:t>
            </a:r>
            <a:r>
              <a:rPr lang="kk-KZ" sz="2000" dirty="0">
                <a:ln w="0"/>
              </a:rPr>
              <a:t>екі түрлі болады: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2000" dirty="0">
                <a:ln w="0"/>
                <a:solidFill>
                  <a:schemeClr val="accent5">
                    <a:lumMod val="75000"/>
                  </a:schemeClr>
                </a:solidFill>
              </a:rPr>
              <a:t>Индуктивті (</a:t>
            </a:r>
            <a:r>
              <a:rPr lang="en-US" sz="2000" dirty="0">
                <a:ln w="0"/>
                <a:solidFill>
                  <a:schemeClr val="accent5">
                    <a:lumMod val="75000"/>
                  </a:schemeClr>
                </a:solidFill>
              </a:rPr>
              <a:t>I)</a:t>
            </a:r>
            <a:endParaRPr lang="kk-KZ" sz="2000" dirty="0">
              <a:ln w="0"/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2000" dirty="0">
                <a:ln w="0"/>
                <a:solidFill>
                  <a:schemeClr val="accent5">
                    <a:lumMod val="75000"/>
                  </a:schemeClr>
                </a:solidFill>
              </a:rPr>
              <a:t>Мезомерлі </a:t>
            </a:r>
            <a:r>
              <a:rPr lang="en-US" sz="2000" dirty="0">
                <a:ln w="0"/>
                <a:solidFill>
                  <a:schemeClr val="accent5">
                    <a:lumMod val="75000"/>
                  </a:schemeClr>
                </a:solidFill>
              </a:rPr>
              <a:t>(M)</a:t>
            </a:r>
            <a:endParaRPr lang="kk-KZ" sz="2000" dirty="0">
              <a:ln w="0"/>
              <a:solidFill>
                <a:schemeClr val="accent5">
                  <a:lumMod val="75000"/>
                </a:schemeClr>
              </a:solidFill>
            </a:endParaRPr>
          </a:p>
          <a:p>
            <a:endParaRPr lang="kk-KZ" sz="2000" dirty="0">
              <a:ln w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15438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42128" y="567974"/>
            <a:ext cx="975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rgbClr val="FF0000"/>
                </a:solidFill>
              </a:rPr>
              <a:t>Индуктивті</a:t>
            </a:r>
            <a:r>
              <a:rPr lang="ru-RU" sz="2000" b="1" dirty="0">
                <a:solidFill>
                  <a:srgbClr val="FF0000"/>
                </a:solidFill>
              </a:rPr>
              <a:t> эффект </a:t>
            </a:r>
            <a:r>
              <a:rPr lang="ru-RU" sz="2000" dirty="0"/>
              <a:t>–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орынбасушының</a:t>
            </a:r>
            <a:r>
              <a:rPr lang="ru-RU" sz="2000" dirty="0"/>
              <a:t> </a:t>
            </a:r>
            <a:r>
              <a:rPr lang="ru-RU" sz="2000" dirty="0" err="1"/>
              <a:t>әсерінен</a:t>
            </a:r>
            <a:r>
              <a:rPr lang="ru-RU" sz="2000" dirty="0"/>
              <a:t> </a:t>
            </a:r>
            <a:r>
              <a:rPr lang="ru-RU" sz="2000" dirty="0" err="1"/>
              <a:t>электрондық</a:t>
            </a:r>
            <a:r>
              <a:rPr lang="ru-RU" sz="2000" dirty="0"/>
              <a:t> </a:t>
            </a:r>
            <a:r>
              <a:rPr lang="ru-RU" sz="2000" dirty="0" err="1"/>
              <a:t>тығыздықтың</a:t>
            </a:r>
            <a:r>
              <a:rPr lang="ru-RU" sz="2000" dirty="0"/>
              <a:t> </a:t>
            </a:r>
            <a:r>
              <a:rPr lang="ru-RU" sz="2000" b="1" dirty="0"/>
              <a:t>σ (сигма) </a:t>
            </a:r>
            <a:r>
              <a:rPr lang="ru-RU" sz="2000" dirty="0" err="1"/>
              <a:t>байланысы</a:t>
            </a:r>
            <a:r>
              <a:rPr lang="ru-RU" sz="2000" dirty="0"/>
              <a:t> </a:t>
            </a:r>
            <a:r>
              <a:rPr lang="ru-RU" sz="2000" dirty="0" err="1"/>
              <a:t>бойынша</a:t>
            </a:r>
            <a:r>
              <a:rPr lang="ru-RU" sz="2000" dirty="0"/>
              <a:t> </a:t>
            </a:r>
            <a:r>
              <a:rPr lang="ru-RU" sz="2000" dirty="0" err="1"/>
              <a:t>ығысуы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8688" y="1666436"/>
            <a:ext cx="96970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Молекуладағы</a:t>
            </a:r>
            <a:r>
              <a:rPr lang="ru-RU" sz="2000" dirty="0"/>
              <a:t> </a:t>
            </a:r>
            <a:r>
              <a:rPr lang="ru-RU" sz="2000" dirty="0" err="1"/>
              <a:t>атомның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атомдар</a:t>
            </a:r>
            <a:r>
              <a:rPr lang="ru-RU" sz="2000" dirty="0"/>
              <a:t> </a:t>
            </a:r>
            <a:r>
              <a:rPr lang="ru-RU" sz="2000" dirty="0" err="1"/>
              <a:t>тобының</a:t>
            </a:r>
            <a:r>
              <a:rPr lang="ru-RU" sz="2000" dirty="0"/>
              <a:t> </a:t>
            </a:r>
            <a:r>
              <a:rPr lang="ru-RU" sz="2000" dirty="0" err="1"/>
              <a:t>индуктивті</a:t>
            </a:r>
            <a:r>
              <a:rPr lang="ru-RU" sz="2000" dirty="0"/>
              <a:t> </a:t>
            </a:r>
            <a:r>
              <a:rPr lang="ru-RU" sz="2000" dirty="0" err="1"/>
              <a:t>әсері</a:t>
            </a:r>
            <a:r>
              <a:rPr lang="ru-RU" sz="2000" dirty="0"/>
              <a:t> </a:t>
            </a:r>
            <a:r>
              <a:rPr lang="ru-RU" sz="2000" dirty="0" err="1"/>
              <a:t>атомдардың</a:t>
            </a:r>
            <a:r>
              <a:rPr lang="ru-RU" sz="2000" dirty="0"/>
              <a:t> </a:t>
            </a:r>
            <a:r>
              <a:rPr lang="ru-RU" sz="2000" dirty="0" err="1"/>
              <a:t>электртерістігіне</a:t>
            </a:r>
            <a:r>
              <a:rPr lang="ru-RU" sz="2000" dirty="0"/>
              <a:t> </a:t>
            </a:r>
            <a:r>
              <a:rPr lang="ru-RU" sz="2000" dirty="0" err="1"/>
              <a:t>байланысты</a:t>
            </a:r>
            <a:r>
              <a:rPr lang="ru-RU" sz="2000" dirty="0"/>
              <a:t> </a:t>
            </a:r>
            <a:r>
              <a:rPr lang="ru-RU" sz="2000" dirty="0" err="1"/>
              <a:t>оң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70C0"/>
                </a:solidFill>
              </a:rPr>
              <a:t>+I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теріс</a:t>
            </a:r>
            <a:r>
              <a:rPr lang="ru-RU" sz="2000" dirty="0"/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-I</a:t>
            </a:r>
            <a:r>
              <a:rPr lang="ru-RU" sz="2000" b="1" dirty="0"/>
              <a:t> </a:t>
            </a:r>
            <a:r>
              <a:rPr lang="ru-RU" sz="2000" dirty="0" err="1"/>
              <a:t>болуы</a:t>
            </a:r>
            <a:r>
              <a:rPr lang="ru-RU" sz="2000" dirty="0"/>
              <a:t> </a:t>
            </a:r>
            <a:r>
              <a:rPr lang="ru-RU" sz="2000" dirty="0" err="1"/>
              <a:t>мүмкін</a:t>
            </a:r>
            <a:r>
              <a:rPr lang="ru-RU" sz="2000" dirty="0"/>
              <a:t> (</a:t>
            </a:r>
            <a:r>
              <a:rPr lang="ru-RU" sz="2000" dirty="0" err="1"/>
              <a:t>органикалық</a:t>
            </a:r>
            <a:r>
              <a:rPr lang="ru-RU" sz="2000" dirty="0"/>
              <a:t> химия - </a:t>
            </a:r>
            <a:r>
              <a:rPr lang="ru-RU" sz="2000" dirty="0" err="1"/>
              <a:t>көм</a:t>
            </a:r>
            <a:r>
              <a:rPr lang="en-US" sz="2000" dirty="0" err="1"/>
              <a:t>i</a:t>
            </a:r>
            <a:r>
              <a:rPr lang="ru-RU" sz="2000" dirty="0" err="1"/>
              <a:t>ртег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ru-RU" sz="2000" dirty="0" err="1"/>
              <a:t>қосылыстарының</a:t>
            </a:r>
            <a:r>
              <a:rPr lang="ru-RU" sz="2000" dirty="0"/>
              <a:t> </a:t>
            </a:r>
            <a:r>
              <a:rPr lang="ru-RU" sz="2000" dirty="0" err="1"/>
              <a:t>химиясы</a:t>
            </a:r>
            <a:r>
              <a:rPr lang="ru-RU" sz="2000" dirty="0"/>
              <a:t> </a:t>
            </a:r>
            <a:r>
              <a:rPr lang="ru-RU" sz="2000" dirty="0" err="1"/>
              <a:t>болғандықтан</a:t>
            </a:r>
            <a:r>
              <a:rPr lang="ru-RU" sz="2000" dirty="0"/>
              <a:t>, </a:t>
            </a:r>
            <a:r>
              <a:rPr lang="ru-RU" sz="2000" dirty="0" err="1"/>
              <a:t>электр</a:t>
            </a:r>
            <a:r>
              <a:rPr lang="ru-RU" sz="2000" dirty="0"/>
              <a:t> тер</a:t>
            </a:r>
            <a:r>
              <a:rPr lang="en-US" sz="2000" dirty="0" err="1"/>
              <a:t>i</a:t>
            </a:r>
            <a:r>
              <a:rPr lang="ru-RU" sz="2000" dirty="0"/>
              <a:t>с </a:t>
            </a:r>
            <a:r>
              <a:rPr lang="ru-RU" sz="2000" dirty="0" err="1"/>
              <a:t>әсер</a:t>
            </a:r>
            <a:r>
              <a:rPr lang="en-US" sz="2000" dirty="0" err="1"/>
              <a:t>i</a:t>
            </a:r>
            <a:r>
              <a:rPr lang="ru-RU" sz="2000" dirty="0"/>
              <a:t>н </a:t>
            </a:r>
            <a:r>
              <a:rPr lang="ru-RU" sz="2000" dirty="0" err="1"/>
              <a:t>салыстыру</a:t>
            </a:r>
            <a:r>
              <a:rPr lang="ru-RU" sz="2000" dirty="0"/>
              <a:t> да </a:t>
            </a:r>
            <a:r>
              <a:rPr lang="ru-RU" sz="2000" dirty="0" err="1"/>
              <a:t>көм</a:t>
            </a:r>
            <a:r>
              <a:rPr lang="en-US" sz="2000" dirty="0" err="1"/>
              <a:t>i</a:t>
            </a:r>
            <a:r>
              <a:rPr lang="ru-RU" sz="2000" dirty="0" err="1"/>
              <a:t>ртег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ru-RU" sz="2000" dirty="0" err="1"/>
              <a:t>атомымен</a:t>
            </a:r>
            <a:r>
              <a:rPr lang="ru-RU" sz="2000" dirty="0"/>
              <a:t> </a:t>
            </a:r>
            <a:r>
              <a:rPr lang="ru-RU" sz="2000" dirty="0" err="1"/>
              <a:t>жүрет</a:t>
            </a:r>
            <a:r>
              <a:rPr lang="en-US" sz="2000" dirty="0" err="1"/>
              <a:t>i</a:t>
            </a:r>
            <a:r>
              <a:rPr lang="ru-RU" sz="2000" dirty="0"/>
              <a:t>н </a:t>
            </a:r>
            <a:r>
              <a:rPr lang="ru-RU" sz="2000" dirty="0" err="1"/>
              <a:t>болады</a:t>
            </a:r>
            <a:r>
              <a:rPr lang="ru-RU" sz="2000" dirty="0"/>
              <a:t>).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err="1"/>
              <a:t>Электрондар</a:t>
            </a:r>
            <a:r>
              <a:rPr lang="ru-RU" sz="2000" dirty="0"/>
              <a:t> </a:t>
            </a:r>
            <a:r>
              <a:rPr lang="ru-RU" sz="2000" dirty="0" err="1"/>
              <a:t>тығыздығын</a:t>
            </a:r>
            <a:r>
              <a:rPr lang="ru-RU" sz="2000" dirty="0"/>
              <a:t> </a:t>
            </a:r>
            <a:r>
              <a:rPr lang="ru-RU" sz="2000" dirty="0" err="1"/>
              <a:t>өзіне</a:t>
            </a:r>
            <a:r>
              <a:rPr lang="ru-RU" sz="2000" dirty="0"/>
              <a:t> </a:t>
            </a:r>
            <a:r>
              <a:rPr lang="ru-RU" sz="2000" dirty="0" err="1"/>
              <a:t>тартатын</a:t>
            </a:r>
            <a:r>
              <a:rPr lang="ru-RU" sz="2000" dirty="0"/>
              <a:t> </a:t>
            </a:r>
            <a:r>
              <a:rPr lang="ru-RU" sz="2000" dirty="0" err="1"/>
              <a:t>атомды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атомдардың</a:t>
            </a:r>
            <a:r>
              <a:rPr lang="ru-RU" sz="2000" dirty="0"/>
              <a:t> </a:t>
            </a:r>
            <a:r>
              <a:rPr lang="ru-RU" sz="2000" dirty="0" err="1"/>
              <a:t>тобын</a:t>
            </a:r>
            <a:r>
              <a:rPr lang="ru-RU" sz="2000" dirty="0"/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</a:rPr>
              <a:t>электроноакцептор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-I)</a:t>
            </a:r>
            <a:r>
              <a:rPr lang="kk-KZ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k-KZ" sz="2000" dirty="0"/>
              <a:t>деп атайды.</a:t>
            </a:r>
          </a:p>
          <a:p>
            <a:pPr algn="just"/>
            <a:endParaRPr lang="kk-KZ" sz="2000" dirty="0"/>
          </a:p>
          <a:p>
            <a:pPr algn="just"/>
            <a:r>
              <a:rPr lang="ru-RU" sz="2000" dirty="0" err="1"/>
              <a:t>Электрондар</a:t>
            </a:r>
            <a:r>
              <a:rPr lang="ru-RU" sz="2000" dirty="0"/>
              <a:t> </a:t>
            </a:r>
            <a:r>
              <a:rPr lang="ru-RU" sz="2000" dirty="0" err="1"/>
              <a:t>тығыздығын</a:t>
            </a:r>
            <a:r>
              <a:rPr lang="ru-RU" sz="2000" dirty="0"/>
              <a:t> </a:t>
            </a:r>
            <a:r>
              <a:rPr lang="ru-RU" sz="2000" dirty="0" err="1"/>
              <a:t>көрші</a:t>
            </a:r>
            <a:r>
              <a:rPr lang="ru-RU" sz="2000" dirty="0"/>
              <a:t> </a:t>
            </a:r>
            <a:r>
              <a:rPr lang="ru-RU" sz="2000" dirty="0" err="1"/>
              <a:t>атомға</a:t>
            </a:r>
            <a:r>
              <a:rPr lang="ru-RU" sz="2000" dirty="0"/>
              <a:t> </a:t>
            </a:r>
            <a:r>
              <a:rPr lang="ru-RU" sz="2000" dirty="0" err="1"/>
              <a:t>беретін</a:t>
            </a:r>
            <a:r>
              <a:rPr lang="ru-RU" sz="2000" dirty="0"/>
              <a:t> </a:t>
            </a:r>
            <a:r>
              <a:rPr lang="ru-RU" sz="2000" dirty="0" err="1"/>
              <a:t>топтарды</a:t>
            </a:r>
            <a:r>
              <a:rPr lang="ru-RU" sz="2000" dirty="0"/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</a:rPr>
              <a:t>электронодонор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kk-KZ" sz="20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I)</a:t>
            </a:r>
            <a:r>
              <a:rPr lang="kk-KZ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k-KZ" sz="2000" dirty="0"/>
              <a:t>деп</a:t>
            </a:r>
            <a:r>
              <a:rPr lang="kk-KZ" sz="2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k-KZ" sz="2000" dirty="0"/>
              <a:t>атайды.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74396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23</a:t>
            </a:fld>
            <a:endParaRPr lang="ru-RU"/>
          </a:p>
        </p:txBody>
      </p:sp>
      <p:pic>
        <p:nvPicPr>
          <p:cNvPr id="4098" name="Picture 2" descr="Индуктивті эффек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65822" r="1066" b="5673"/>
          <a:stretch>
            <a:fillRect/>
          </a:stretch>
        </p:blipFill>
        <p:spPr bwMode="auto">
          <a:xfrm>
            <a:off x="772998" y="2733257"/>
            <a:ext cx="8181680" cy="18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3255" y="4964964"/>
            <a:ext cx="100269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Мезомерлік</a:t>
            </a:r>
            <a:r>
              <a:rPr lang="ru-RU" sz="2000" dirty="0"/>
              <a:t> </a:t>
            </a:r>
            <a:r>
              <a:rPr lang="ru-RU" sz="2000" dirty="0" err="1"/>
              <a:t>әсермен</a:t>
            </a:r>
            <a:r>
              <a:rPr lang="ru-RU" sz="2000" dirty="0"/>
              <a:t> </a:t>
            </a:r>
            <a:r>
              <a:rPr lang="ru-RU" sz="2000" dirty="0" err="1"/>
              <a:t>салыстырғанда</a:t>
            </a:r>
            <a:r>
              <a:rPr lang="ru-RU" sz="2000" dirty="0"/>
              <a:t> </a:t>
            </a:r>
            <a:r>
              <a:rPr lang="ru-RU" sz="2000" dirty="0" err="1"/>
              <a:t>индуктивті</a:t>
            </a:r>
            <a:r>
              <a:rPr lang="ru-RU" sz="2000" dirty="0"/>
              <a:t> </a:t>
            </a:r>
            <a:r>
              <a:rPr lang="ru-RU" sz="2000" dirty="0" err="1"/>
              <a:t>әсердің</a:t>
            </a:r>
            <a:r>
              <a:rPr lang="ru-RU" sz="2000" dirty="0"/>
              <a:t> </a:t>
            </a:r>
            <a:r>
              <a:rPr lang="ru-RU" sz="2000" dirty="0" err="1"/>
              <a:t>сипатты</a:t>
            </a:r>
            <a:r>
              <a:rPr lang="ru-RU" sz="2000" dirty="0"/>
              <a:t> </a:t>
            </a:r>
            <a:r>
              <a:rPr lang="ru-RU" sz="2000" dirty="0" err="1"/>
              <a:t>ерекшелігі</a:t>
            </a:r>
            <a:r>
              <a:rPr lang="ru-RU" sz="2000" dirty="0"/>
              <a:t> 3-4 атом </a:t>
            </a:r>
            <a:r>
              <a:rPr lang="ru-RU" sz="2000" dirty="0" err="1"/>
              <a:t>арқылы</a:t>
            </a:r>
            <a:r>
              <a:rPr lang="ru-RU" sz="2000" dirty="0"/>
              <a:t> </a:t>
            </a:r>
            <a:r>
              <a:rPr lang="ru-RU" sz="2000" dirty="0" err="1"/>
              <a:t>байланыстар</a:t>
            </a:r>
            <a:r>
              <a:rPr lang="ru-RU" sz="2000" dirty="0"/>
              <a:t> </a:t>
            </a:r>
            <a:r>
              <a:rPr lang="ru-RU" sz="2000" dirty="0" err="1"/>
              <a:t>тізбегі</a:t>
            </a:r>
            <a:r>
              <a:rPr lang="ru-RU" sz="2000" dirty="0"/>
              <a:t> </a:t>
            </a:r>
            <a:r>
              <a:rPr lang="ru-RU" sz="2000" dirty="0" err="1"/>
              <a:t>бойынша</a:t>
            </a:r>
            <a:r>
              <a:rPr lang="ru-RU" sz="2000" dirty="0"/>
              <a:t> </a:t>
            </a:r>
            <a:r>
              <a:rPr lang="ru-RU" sz="2000" dirty="0" err="1"/>
              <a:t>оның</a:t>
            </a:r>
            <a:r>
              <a:rPr lang="ru-RU" sz="2000" dirty="0"/>
              <a:t> тез </a:t>
            </a:r>
            <a:r>
              <a:rPr lang="ru-RU" sz="2000" dirty="0" err="1"/>
              <a:t>бәсеңдеуі</a:t>
            </a:r>
            <a:r>
              <a:rPr lang="ru-RU" sz="2000" dirty="0"/>
              <a:t> </a:t>
            </a:r>
            <a:r>
              <a:rPr lang="ru-RU" sz="2000" dirty="0" err="1"/>
              <a:t>болып</a:t>
            </a:r>
            <a:r>
              <a:rPr lang="ru-RU" sz="2000" dirty="0"/>
              <a:t> </a:t>
            </a:r>
            <a:r>
              <a:rPr lang="ru-RU" sz="2000" dirty="0" err="1"/>
              <a:t>табылады</a:t>
            </a:r>
            <a:r>
              <a:rPr lang="ru-RU" sz="2000" dirty="0"/>
              <a:t>, </a:t>
            </a:r>
            <a:r>
              <a:rPr lang="ru-RU" sz="2000" dirty="0" err="1"/>
              <a:t>бұл</a:t>
            </a:r>
            <a:r>
              <a:rPr lang="ru-RU" sz="2000" dirty="0"/>
              <a:t> σ-</a:t>
            </a:r>
            <a:r>
              <a:rPr lang="ru-RU" sz="2000" dirty="0" err="1"/>
              <a:t>байланыстың</a:t>
            </a:r>
            <a:r>
              <a:rPr lang="ru-RU" sz="2000" dirty="0"/>
              <a:t> аз </a:t>
            </a:r>
            <a:r>
              <a:rPr lang="ru-RU" sz="2000" dirty="0" err="1"/>
              <a:t>полярлануына</a:t>
            </a:r>
            <a:r>
              <a:rPr lang="ru-RU" sz="2000" dirty="0"/>
              <a:t> </a:t>
            </a:r>
            <a:r>
              <a:rPr lang="ru-RU" sz="2000" dirty="0" err="1"/>
              <a:t>байланысты</a:t>
            </a:r>
            <a:r>
              <a:rPr lang="ru-RU" sz="2000" dirty="0"/>
              <a:t>.</a:t>
            </a:r>
          </a:p>
        </p:txBody>
      </p:sp>
      <p:pic>
        <p:nvPicPr>
          <p:cNvPr id="5" name="Picture 2" descr="https://avatars.dzeninfra.ru/get-zen_doc/1926164/pub_5ef0e53817ce5161df20f0e7_5f841d03b1a4d95dc0d06651/scale_2400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" b="1"/>
          <a:stretch/>
        </p:blipFill>
        <p:spPr bwMode="auto">
          <a:xfrm>
            <a:off x="9126128" y="500883"/>
            <a:ext cx="2560163" cy="185598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4FDBF2-D379-5D48-ADD7-879F126BA48B}"/>
              </a:ext>
            </a:extLst>
          </p:cNvPr>
          <p:cNvSpPr txBox="1"/>
          <p:nvPr/>
        </p:nvSpPr>
        <p:spPr>
          <a:xfrm>
            <a:off x="677160" y="305491"/>
            <a:ext cx="762387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err="1"/>
              <a:t>Индуктивті</a:t>
            </a:r>
            <a:r>
              <a:rPr lang="ru-RU" sz="2000" dirty="0"/>
              <a:t> </a:t>
            </a:r>
            <a:r>
              <a:rPr lang="ru-RU" sz="2000" dirty="0" err="1"/>
              <a:t>эффектіні</a:t>
            </a:r>
            <a:r>
              <a:rPr lang="ru-RU" sz="2000" dirty="0"/>
              <a:t> </a:t>
            </a:r>
            <a:r>
              <a:rPr lang="ru-RU" sz="2000" dirty="0" err="1"/>
              <a:t>байланыс</a:t>
            </a:r>
            <a:r>
              <a:rPr lang="ru-RU" sz="2000" dirty="0"/>
              <a:t> </a:t>
            </a:r>
            <a:r>
              <a:rPr lang="ru-RU" sz="2000" dirty="0" err="1"/>
              <a:t>бойынша</a:t>
            </a:r>
            <a:r>
              <a:rPr lang="ru-RU" sz="2000" dirty="0"/>
              <a:t> </a:t>
            </a:r>
            <a:r>
              <a:rPr lang="ru-RU" sz="2000" i="1" dirty="0" err="1"/>
              <a:t>түзу</a:t>
            </a:r>
            <a:r>
              <a:rPr lang="ru-RU" sz="2000" i="1" dirty="0"/>
              <a:t> </a:t>
            </a:r>
            <a:r>
              <a:rPr lang="ru-RU" sz="2000" i="1" dirty="0" err="1"/>
              <a:t>стрелкамен</a:t>
            </a:r>
            <a:r>
              <a:rPr lang="ru-RU" sz="2000" i="1" dirty="0"/>
              <a:t> </a:t>
            </a:r>
            <a:r>
              <a:rPr lang="ru-RU" sz="2000" i="1" dirty="0" err="1"/>
              <a:t>көрсетеді</a:t>
            </a:r>
            <a:r>
              <a:rPr lang="ru-RU" sz="2000" dirty="0"/>
              <a:t>, </a:t>
            </a:r>
            <a:r>
              <a:rPr lang="ru-RU" sz="2000" dirty="0" err="1"/>
              <a:t>стрелканың</a:t>
            </a:r>
            <a:r>
              <a:rPr lang="ru-RU" sz="2000" dirty="0"/>
              <a:t> </a:t>
            </a:r>
            <a:r>
              <a:rPr lang="ru-RU" sz="2000" dirty="0" err="1"/>
              <a:t>ұшы</a:t>
            </a:r>
            <a:r>
              <a:rPr lang="ru-RU" sz="2000" dirty="0"/>
              <a:t> </a:t>
            </a:r>
            <a:r>
              <a:rPr lang="ru-RU" sz="2000" dirty="0" err="1"/>
              <a:t>электртерістігі</a:t>
            </a:r>
            <a:r>
              <a:rPr lang="ru-RU" sz="2000" dirty="0"/>
              <a:t> </a:t>
            </a:r>
            <a:r>
              <a:rPr lang="ru-RU" sz="2000" dirty="0" err="1"/>
              <a:t>жоғары</a:t>
            </a:r>
            <a:r>
              <a:rPr lang="ru-RU" sz="2000" dirty="0"/>
              <a:t> </a:t>
            </a:r>
            <a:r>
              <a:rPr lang="ru-RU" sz="2000" dirty="0" err="1"/>
              <a:t>атомға</a:t>
            </a:r>
            <a:r>
              <a:rPr lang="ru-RU" sz="2000" dirty="0"/>
              <a:t> </a:t>
            </a:r>
            <a:r>
              <a:rPr lang="ru-RU" sz="2000" dirty="0" err="1"/>
              <a:t>қарай</a:t>
            </a:r>
            <a:r>
              <a:rPr lang="ru-RU" sz="2000" dirty="0"/>
              <a:t> </a:t>
            </a:r>
            <a:r>
              <a:rPr lang="ru-RU" sz="2000" dirty="0" err="1"/>
              <a:t>бағытталады</a:t>
            </a:r>
            <a:r>
              <a:rPr lang="ru-RU" sz="20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/>
              <a:t>σ-</a:t>
            </a:r>
            <a:r>
              <a:rPr lang="ru-RU" sz="2000" dirty="0" err="1"/>
              <a:t>байланыстың</a:t>
            </a:r>
            <a:r>
              <a:rPr lang="ru-RU" sz="2000" dirty="0"/>
              <a:t> </a:t>
            </a:r>
            <a:r>
              <a:rPr lang="ru-RU" sz="2000" dirty="0" err="1"/>
              <a:t>әлсіз</a:t>
            </a:r>
            <a:r>
              <a:rPr lang="ru-RU" sz="2000" dirty="0"/>
              <a:t> </a:t>
            </a:r>
            <a:r>
              <a:rPr lang="ru-RU" sz="2000" dirty="0" err="1"/>
              <a:t>полярлануы</a:t>
            </a:r>
            <a:r>
              <a:rPr lang="ru-RU" sz="2000" dirty="0"/>
              <a:t> </a:t>
            </a:r>
            <a:r>
              <a:rPr lang="ru-RU" sz="2000" dirty="0" err="1"/>
              <a:t>себебінен</a:t>
            </a:r>
            <a:r>
              <a:rPr lang="ru-RU" sz="2000" dirty="0"/>
              <a:t> </a:t>
            </a:r>
            <a:r>
              <a:rPr lang="ru-RU" sz="2000" dirty="0" err="1"/>
              <a:t>индуктивті</a:t>
            </a:r>
            <a:r>
              <a:rPr lang="ru-RU" sz="2000" dirty="0"/>
              <a:t> эффект </a:t>
            </a:r>
            <a:r>
              <a:rPr lang="ru-RU" sz="2000" dirty="0" err="1"/>
              <a:t>тізбек</a:t>
            </a:r>
            <a:r>
              <a:rPr lang="ru-RU" sz="2000" dirty="0"/>
              <a:t> </a:t>
            </a:r>
            <a:r>
              <a:rPr lang="ru-RU" sz="2000" dirty="0" err="1"/>
              <a:t>бойынша</a:t>
            </a:r>
            <a:r>
              <a:rPr lang="ru-RU" sz="2000" dirty="0"/>
              <a:t> тез </a:t>
            </a:r>
            <a:r>
              <a:rPr lang="ru-RU" sz="2000" dirty="0" err="1"/>
              <a:t>өшеді</a:t>
            </a:r>
            <a:r>
              <a:rPr lang="ru-RU" sz="2000" dirty="0"/>
              <a:t>,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оның</a:t>
            </a:r>
            <a:r>
              <a:rPr lang="ru-RU" sz="2000" dirty="0"/>
              <a:t> </a:t>
            </a:r>
            <a:r>
              <a:rPr lang="ru-RU" sz="2000" dirty="0" err="1"/>
              <a:t>әсері</a:t>
            </a:r>
            <a:r>
              <a:rPr lang="ru-RU" sz="2000" dirty="0"/>
              <a:t> </a:t>
            </a:r>
            <a:r>
              <a:rPr lang="ru-RU" sz="2000" dirty="0" err="1"/>
              <a:t>негізінен</a:t>
            </a:r>
            <a:r>
              <a:rPr lang="ru-RU" sz="2000" dirty="0"/>
              <a:t> </a:t>
            </a:r>
            <a:r>
              <a:rPr lang="ru-RU" sz="2000" dirty="0" err="1"/>
              <a:t>орынбасушыдан</a:t>
            </a:r>
            <a:r>
              <a:rPr lang="ru-RU" sz="2000" dirty="0"/>
              <a:t> </a:t>
            </a:r>
            <a:r>
              <a:rPr lang="ru-RU" sz="2000" dirty="0" err="1"/>
              <a:t>екі</a:t>
            </a:r>
            <a:r>
              <a:rPr lang="ru-RU" sz="2000" dirty="0"/>
              <a:t> </a:t>
            </a:r>
            <a:r>
              <a:rPr lang="ru-RU" sz="2000" dirty="0" err="1"/>
              <a:t>атомға</a:t>
            </a:r>
            <a:r>
              <a:rPr lang="ru-RU" sz="2000" dirty="0"/>
              <a:t> </a:t>
            </a:r>
            <a:r>
              <a:rPr lang="ru-RU" sz="2000" dirty="0" err="1"/>
              <a:t>дейін</a:t>
            </a:r>
            <a:r>
              <a:rPr lang="ru-RU" sz="2000" dirty="0"/>
              <a:t> </a:t>
            </a:r>
            <a:r>
              <a:rPr lang="ru-RU" sz="2000" dirty="0" err="1"/>
              <a:t>ғана</a:t>
            </a:r>
            <a:r>
              <a:rPr lang="ru-RU" sz="2000" dirty="0"/>
              <a:t> </a:t>
            </a:r>
            <a:r>
              <a:rPr lang="ru-RU" sz="2000" dirty="0" err="1"/>
              <a:t>беріледі</a:t>
            </a:r>
            <a:r>
              <a:rPr lang="ru-RU" sz="2000" dirty="0"/>
              <a:t>.</a:t>
            </a:r>
            <a:endParaRPr lang="ru-KZ" sz="2000" dirty="0"/>
          </a:p>
        </p:txBody>
      </p:sp>
    </p:spTree>
    <p:extLst>
      <p:ext uri="{BB962C8B-B14F-4D97-AF65-F5344CB8AC3E}">
        <p14:creationId xmlns:p14="http://schemas.microsoft.com/office/powerpoint/2010/main" val="2994768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24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92957" y="346684"/>
            <a:ext cx="95744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solidFill>
                  <a:srgbClr val="FF0000"/>
                </a:solidFill>
              </a:rPr>
              <a:t>Мезомерлік</a:t>
            </a:r>
            <a:r>
              <a:rPr lang="ru-RU" sz="2400" dirty="0">
                <a:solidFill>
                  <a:srgbClr val="FF0000"/>
                </a:solidFill>
              </a:rPr>
              <a:t> эффект</a:t>
            </a:r>
            <a:r>
              <a:rPr lang="ru-RU" sz="2400" dirty="0"/>
              <a:t> (</a:t>
            </a:r>
            <a:r>
              <a:rPr lang="ru-RU" sz="2400" dirty="0" err="1"/>
              <a:t>қабысу</a:t>
            </a:r>
            <a:r>
              <a:rPr lang="ru-RU" sz="2400" dirty="0"/>
              <a:t> </a:t>
            </a:r>
            <a:r>
              <a:rPr lang="ru-RU" sz="2400" dirty="0" err="1"/>
              <a:t>эффектісі</a:t>
            </a:r>
            <a:r>
              <a:rPr lang="ru-RU" sz="2400" dirty="0"/>
              <a:t>, </a:t>
            </a:r>
            <a:r>
              <a:rPr lang="ru-RU" sz="2400" dirty="0" err="1"/>
              <a:t>резонанстық</a:t>
            </a:r>
            <a:r>
              <a:rPr lang="ru-RU" sz="2400" dirty="0"/>
              <a:t> эффект) –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орынбасушының</a:t>
            </a:r>
            <a:r>
              <a:rPr lang="ru-RU" sz="2400" dirty="0"/>
              <a:t> </a:t>
            </a:r>
            <a:r>
              <a:rPr lang="ru-RU" sz="2400" dirty="0" err="1"/>
              <a:t>әсерінен</a:t>
            </a:r>
            <a:r>
              <a:rPr lang="ru-RU" sz="2400" dirty="0"/>
              <a:t> π-</a:t>
            </a:r>
            <a:r>
              <a:rPr lang="ru-RU" sz="2400" dirty="0" err="1"/>
              <a:t>байланыстар</a:t>
            </a:r>
            <a:r>
              <a:rPr lang="ru-RU" sz="2400" dirty="0"/>
              <a:t> </a:t>
            </a:r>
            <a:r>
              <a:rPr lang="ru-RU" sz="2400" dirty="0" err="1"/>
              <a:t>бойынша</a:t>
            </a:r>
            <a:r>
              <a:rPr lang="ru-RU" sz="2400" dirty="0"/>
              <a:t> </a:t>
            </a:r>
            <a:r>
              <a:rPr lang="ru-RU" sz="2400" dirty="0" err="1"/>
              <a:t>химиялық</a:t>
            </a:r>
            <a:r>
              <a:rPr lang="ru-RU" sz="2400" dirty="0"/>
              <a:t> </a:t>
            </a:r>
            <a:r>
              <a:rPr lang="ru-RU" sz="2400" dirty="0" err="1"/>
              <a:t>байланыстың</a:t>
            </a:r>
            <a:r>
              <a:rPr lang="ru-RU" sz="2400" dirty="0"/>
              <a:t> </a:t>
            </a:r>
            <a:r>
              <a:rPr lang="ru-RU" sz="2400" dirty="0" err="1"/>
              <a:t>электрондық</a:t>
            </a:r>
            <a:r>
              <a:rPr lang="ru-RU" sz="2400" dirty="0"/>
              <a:t> </a:t>
            </a:r>
            <a:r>
              <a:rPr lang="ru-RU" sz="2400" dirty="0" err="1"/>
              <a:t>тығыздығының</a:t>
            </a:r>
            <a:r>
              <a:rPr lang="ru-RU" sz="2400" dirty="0"/>
              <a:t> </a:t>
            </a:r>
            <a:r>
              <a:rPr lang="ru-RU" sz="2400" dirty="0" err="1"/>
              <a:t>ығысуы</a:t>
            </a:r>
            <a:r>
              <a:rPr lang="ru-RU" sz="2400" dirty="0"/>
              <a:t>.</a:t>
            </a:r>
          </a:p>
          <a:p>
            <a:pPr algn="just"/>
            <a:endParaRPr lang="kk-KZ" sz="2400" dirty="0"/>
          </a:p>
          <a:p>
            <a:pPr algn="just"/>
            <a:r>
              <a:rPr lang="kk-KZ" sz="2400" dirty="0"/>
              <a:t>Мезомерлі эффект қабысқан жүйелері бар молекулаларда байқалады. 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84" y="2749034"/>
            <a:ext cx="9926435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2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25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23205B-D4B9-9A78-FE80-194E000F2ABB}"/>
              </a:ext>
            </a:extLst>
          </p:cNvPr>
          <p:cNvSpPr txBox="1"/>
          <p:nvPr/>
        </p:nvSpPr>
        <p:spPr>
          <a:xfrm>
            <a:off x="652550" y="289298"/>
            <a:ext cx="107012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Мезомерлік</a:t>
            </a:r>
            <a:r>
              <a:rPr lang="ru-RU" sz="2000" dirty="0"/>
              <a:t> эффект </a:t>
            </a:r>
            <a:r>
              <a:rPr lang="ru-RU" sz="2000" dirty="0" err="1"/>
              <a:t>графикалық</a:t>
            </a:r>
            <a:r>
              <a:rPr lang="ru-RU" sz="2000" dirty="0"/>
              <a:t> </a:t>
            </a:r>
            <a:r>
              <a:rPr lang="ru-RU" sz="2000" dirty="0" err="1"/>
              <a:t>түрде</a:t>
            </a:r>
            <a:r>
              <a:rPr lang="ru-RU" sz="2000" dirty="0"/>
              <a:t> </a:t>
            </a:r>
            <a:r>
              <a:rPr lang="ru-RU" sz="2000" dirty="0" err="1"/>
              <a:t>иілген</a:t>
            </a:r>
            <a:r>
              <a:rPr lang="ru-RU" sz="2000" dirty="0"/>
              <a:t> стрелка </a:t>
            </a:r>
            <a:r>
              <a:rPr lang="ru-RU" sz="2000" dirty="0" err="1"/>
              <a:t>арқылы</a:t>
            </a:r>
            <a:r>
              <a:rPr lang="ru-RU" sz="2000" dirty="0"/>
              <a:t> </a:t>
            </a:r>
            <a:r>
              <a:rPr lang="ru-RU" sz="2000" dirty="0" err="1"/>
              <a:t>көрсетіледі</a:t>
            </a:r>
            <a:r>
              <a:rPr lang="ru-RU" sz="2000" dirty="0"/>
              <a:t>, </a:t>
            </a:r>
            <a:r>
              <a:rPr lang="ru-RU" sz="2000" b="1" dirty="0" err="1"/>
              <a:t>стрелканың</a:t>
            </a:r>
            <a:r>
              <a:rPr lang="ru-RU" sz="2000" b="1" dirty="0"/>
              <a:t> басы </a:t>
            </a:r>
            <a:r>
              <a:rPr lang="ru-RU" sz="2000" b="1" dirty="0" err="1"/>
              <a:t>ығысатын</a:t>
            </a:r>
            <a:r>
              <a:rPr lang="ru-RU" sz="2000" b="1" dirty="0"/>
              <a:t> </a:t>
            </a:r>
            <a:r>
              <a:rPr lang="en-US" sz="2000" b="1" dirty="0"/>
              <a:t>p </a:t>
            </a:r>
            <a:r>
              <a:rPr lang="ru-RU" sz="2000" b="1" dirty="0" err="1"/>
              <a:t>немесе</a:t>
            </a:r>
            <a:r>
              <a:rPr lang="ru-RU" sz="2000" b="1" dirty="0"/>
              <a:t> </a:t>
            </a:r>
            <a:r>
              <a:rPr lang="el-GR" sz="2000" b="1" dirty="0"/>
              <a:t>π – </a:t>
            </a:r>
            <a:r>
              <a:rPr lang="ru-RU" sz="2000" b="1" dirty="0" err="1"/>
              <a:t>электрондардан</a:t>
            </a:r>
            <a:r>
              <a:rPr lang="ru-RU" sz="2000" b="1" dirty="0"/>
              <a:t> </a:t>
            </a:r>
            <a:r>
              <a:rPr lang="ru-RU" sz="2000" b="1" dirty="0" err="1"/>
              <a:t>басталып</a:t>
            </a:r>
            <a:r>
              <a:rPr lang="ru-RU" sz="2000" b="1" dirty="0"/>
              <a:t>, </a:t>
            </a:r>
            <a:r>
              <a:rPr lang="ru-RU" sz="2000" b="1" dirty="0" err="1"/>
              <a:t>соңы</a:t>
            </a:r>
            <a:r>
              <a:rPr lang="ru-RU" sz="2000" b="1" dirty="0"/>
              <a:t> </a:t>
            </a:r>
            <a:r>
              <a:rPr lang="ru-RU" sz="2000" b="1" dirty="0" err="1"/>
              <a:t>электрондар</a:t>
            </a:r>
            <a:r>
              <a:rPr lang="ru-RU" sz="2000" b="1" dirty="0"/>
              <a:t> </a:t>
            </a:r>
            <a:r>
              <a:rPr lang="ru-RU" sz="2000" b="1" dirty="0" err="1"/>
              <a:t>ығысқан</a:t>
            </a:r>
            <a:r>
              <a:rPr lang="ru-RU" sz="2000" b="1" dirty="0"/>
              <a:t> </a:t>
            </a:r>
            <a:r>
              <a:rPr lang="ru-RU" sz="2000" b="1" dirty="0" err="1"/>
              <a:t>атомда</a:t>
            </a:r>
            <a:r>
              <a:rPr lang="ru-RU" sz="2000" b="1" dirty="0"/>
              <a:t> н/е </a:t>
            </a:r>
            <a:r>
              <a:rPr lang="ru-RU" sz="2000" b="1" dirty="0" err="1"/>
              <a:t>байланыста</a:t>
            </a:r>
            <a:r>
              <a:rPr lang="ru-RU" sz="2000" b="1" dirty="0"/>
              <a:t> </a:t>
            </a:r>
            <a:r>
              <a:rPr lang="ru-RU" sz="2000" b="1" dirty="0" err="1"/>
              <a:t>аяқталады</a:t>
            </a:r>
            <a:r>
              <a:rPr lang="ru-RU" sz="2000" dirty="0"/>
              <a:t>.</a:t>
            </a:r>
            <a:endParaRPr lang="ru-KZ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369D0E-1B7E-2D8B-29A0-F94399075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5950" y="1507854"/>
            <a:ext cx="6446043" cy="50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29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26</a:t>
            </a:fld>
            <a:endParaRPr lang="ru-RU"/>
          </a:p>
        </p:txBody>
      </p:sp>
      <p:pic>
        <p:nvPicPr>
          <p:cNvPr id="2050" name="Picture 2" descr="https://avatars.mds.yandex.net/get-entity_search/1244417/793519730/S600xU_2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40851" r="13083" b="20144"/>
          <a:stretch/>
        </p:blipFill>
        <p:spPr bwMode="auto">
          <a:xfrm>
            <a:off x="1769439" y="1965636"/>
            <a:ext cx="5279011" cy="209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9302" y="274891"/>
            <a:ext cx="8881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dirty="0"/>
              <a:t>Егер мезомерлі және индуктивті эффектілер әртүрлі таңбаларға ие болса,</a:t>
            </a:r>
            <a:r>
              <a:rPr lang="en-US" sz="2400" dirty="0"/>
              <a:t> </a:t>
            </a:r>
            <a:r>
              <a:rPr lang="ru-RU" sz="2400" dirty="0"/>
              <a:t>о</a:t>
            </a:r>
            <a:r>
              <a:rPr lang="kk-KZ" sz="2400" dirty="0"/>
              <a:t>нда мезомерлі эффектісінің әсері индуктивті эффектісіне қарағанда</a:t>
            </a:r>
            <a:r>
              <a:rPr lang="en-US" sz="2400" dirty="0"/>
              <a:t> </a:t>
            </a:r>
            <a:r>
              <a:rPr lang="kk-KZ" sz="2400" dirty="0"/>
              <a:t>әлдеқайда жоғары болады (+М </a:t>
            </a:r>
            <a:r>
              <a:rPr lang="en-US" sz="2400" dirty="0"/>
              <a:t>&gt;&gt; -</a:t>
            </a:r>
            <a:r>
              <a:rPr lang="kk-KZ" sz="2400" dirty="0"/>
              <a:t> </a:t>
            </a:r>
            <a:r>
              <a:rPr lang="en-US" sz="2400" dirty="0"/>
              <a:t>I)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7675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054" y="2441542"/>
            <a:ext cx="638823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/>
              <a:t>Х</a:t>
            </a:r>
            <a:r>
              <a:rPr lang="en-US" dirty="0"/>
              <a:t>V</a:t>
            </a:r>
            <a:r>
              <a:rPr lang="ru-RU" dirty="0"/>
              <a:t>ІІІ </a:t>
            </a:r>
            <a:r>
              <a:rPr lang="ru-RU" dirty="0" err="1"/>
              <a:t>ғасырдың</a:t>
            </a:r>
            <a:r>
              <a:rPr lang="ru-RU" dirty="0"/>
              <a:t> </a:t>
            </a:r>
            <a:r>
              <a:rPr lang="ru-RU" dirty="0" err="1"/>
              <a:t>екінші</a:t>
            </a:r>
            <a:r>
              <a:rPr lang="ru-RU" dirty="0"/>
              <a:t> </a:t>
            </a:r>
            <a:r>
              <a:rPr lang="ru-RU" dirty="0" err="1"/>
              <a:t>жартысында</a:t>
            </a:r>
            <a:r>
              <a:rPr lang="ru-RU" dirty="0"/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М.В.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Ломоносов (1748) </a:t>
            </a:r>
            <a:r>
              <a:rPr lang="ru-RU" dirty="0"/>
              <a:t>пен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А.Л.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Лавуазье (1789) материя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сақ</a:t>
            </a:r>
            <a:r>
              <a:rPr lang="kk-KZ" sz="2000" dirty="0">
                <a:solidFill>
                  <a:schemeClr val="accent2">
                    <a:lumMod val="75000"/>
                  </a:schemeClr>
                </a:solidFill>
              </a:rPr>
              <a:t>т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алу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заңын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/>
              <a:t>ашып</a:t>
            </a:r>
            <a:r>
              <a:rPr lang="ru-RU" dirty="0"/>
              <a:t>, </a:t>
            </a:r>
            <a:r>
              <a:rPr lang="ru-RU" dirty="0" err="1"/>
              <a:t>химиядағы</a:t>
            </a:r>
            <a:r>
              <a:rPr lang="ru-RU" dirty="0"/>
              <a:t> </a:t>
            </a:r>
            <a:r>
              <a:rPr lang="ru-RU" dirty="0" err="1"/>
              <a:t>зерттеулердің</a:t>
            </a:r>
            <a:r>
              <a:rPr lang="ru-RU" dirty="0"/>
              <a:t> </a:t>
            </a:r>
            <a:r>
              <a:rPr lang="ru-RU" dirty="0" err="1"/>
              <a:t>сандық-мөлшерлік</a:t>
            </a:r>
            <a:r>
              <a:rPr lang="ru-RU" dirty="0"/>
              <a:t> </a:t>
            </a:r>
            <a:r>
              <a:rPr lang="ru-RU" dirty="0" err="1"/>
              <a:t>әдісіне</a:t>
            </a:r>
            <a:r>
              <a:rPr lang="ru-RU" dirty="0"/>
              <a:t> </a:t>
            </a:r>
            <a:r>
              <a:rPr lang="ru-RU" dirty="0" err="1"/>
              <a:t>жол</a:t>
            </a:r>
            <a:r>
              <a:rPr lang="ru-RU" dirty="0"/>
              <a:t> </a:t>
            </a:r>
            <a:r>
              <a:rPr lang="ru-RU" dirty="0" err="1"/>
              <a:t>салды</a:t>
            </a:r>
            <a:r>
              <a:rPr lang="ru-RU" dirty="0"/>
              <a:t>. </a:t>
            </a:r>
          </a:p>
          <a:p>
            <a:pPr algn="just"/>
            <a:endParaRPr lang="ru-RU" dirty="0"/>
          </a:p>
          <a:p>
            <a:pPr algn="just"/>
            <a:r>
              <a:rPr lang="ru-RU" dirty="0" err="1"/>
              <a:t>Химияда</a:t>
            </a:r>
            <a:r>
              <a:rPr lang="ru-RU" dirty="0"/>
              <a:t> осы </a:t>
            </a:r>
            <a:r>
              <a:rPr lang="ru-RU" dirty="0" err="1"/>
              <a:t>кезден</a:t>
            </a:r>
            <a:r>
              <a:rPr lang="ru-RU" dirty="0"/>
              <a:t> </a:t>
            </a:r>
            <a:r>
              <a:rPr lang="ru-RU" dirty="0" err="1"/>
              <a:t>бастап</a:t>
            </a:r>
            <a:r>
              <a:rPr lang="ru-RU" dirty="0"/>
              <a:t> </a:t>
            </a:r>
            <a:r>
              <a:rPr lang="ru-RU" dirty="0" err="1"/>
              <a:t>химиялық</a:t>
            </a:r>
            <a:r>
              <a:rPr lang="ru-RU" dirty="0"/>
              <a:t> анализ, </a:t>
            </a:r>
            <a:r>
              <a:rPr lang="ru-RU" dirty="0" err="1"/>
              <a:t>яғни</a:t>
            </a:r>
            <a:r>
              <a:rPr lang="ru-RU" dirty="0"/>
              <a:t> </a:t>
            </a:r>
            <a:r>
              <a:rPr lang="ru-RU" dirty="0" err="1"/>
              <a:t>заттың</a:t>
            </a:r>
            <a:r>
              <a:rPr lang="ru-RU" dirty="0"/>
              <a:t> </a:t>
            </a:r>
            <a:r>
              <a:rPr lang="ru-RU" dirty="0" err="1"/>
              <a:t>сандық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сапалық</a:t>
            </a:r>
            <a:r>
              <a:rPr lang="ru-RU" dirty="0"/>
              <a:t> </a:t>
            </a:r>
            <a:r>
              <a:rPr lang="ru-RU" dirty="0" err="1"/>
              <a:t>құрамын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 </a:t>
            </a:r>
          </a:p>
          <a:p>
            <a:pPr algn="just"/>
            <a:endParaRPr lang="ru-RU" dirty="0"/>
          </a:p>
          <a:p>
            <a:pPr algn="just"/>
            <a:r>
              <a:rPr lang="ru-RU" dirty="0" err="1"/>
              <a:t>Химиялық</a:t>
            </a:r>
            <a:r>
              <a:rPr lang="ru-RU" dirty="0"/>
              <a:t> </a:t>
            </a:r>
            <a:r>
              <a:rPr lang="ru-RU" dirty="0" err="1"/>
              <a:t>сараптама</a:t>
            </a:r>
            <a:r>
              <a:rPr lang="ru-RU" dirty="0"/>
              <a:t> </a:t>
            </a:r>
            <a:r>
              <a:rPr lang="ru-RU" dirty="0" err="1"/>
              <a:t>саласының</a:t>
            </a:r>
            <a:r>
              <a:rPr lang="ru-RU" dirty="0"/>
              <a:t> </a:t>
            </a:r>
            <a:r>
              <a:rPr lang="ru-RU" dirty="0" err="1"/>
              <a:t>дамуы</a:t>
            </a:r>
            <a:r>
              <a:rPr lang="ru-RU" dirty="0"/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химиялық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заттарды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тазарту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әдістерін</a:t>
            </a:r>
            <a:r>
              <a:rPr lang="ru-RU" dirty="0"/>
              <a:t> </a:t>
            </a:r>
            <a:r>
              <a:rPr lang="ru-RU" dirty="0" err="1"/>
              <a:t>жетілдіруге</a:t>
            </a:r>
            <a:r>
              <a:rPr lang="ru-RU" dirty="0"/>
              <a:t> </a:t>
            </a:r>
            <a:r>
              <a:rPr lang="ru-RU" dirty="0" err="1"/>
              <a:t>ықпалын</a:t>
            </a:r>
            <a:r>
              <a:rPr lang="ru-RU" dirty="0"/>
              <a:t> </a:t>
            </a:r>
            <a:r>
              <a:rPr lang="ru-RU" dirty="0" err="1"/>
              <a:t>тигізді</a:t>
            </a:r>
            <a:r>
              <a:rPr lang="ru-RU" dirty="0"/>
              <a:t>. </a:t>
            </a:r>
            <a:r>
              <a:rPr lang="ru-RU" dirty="0" err="1"/>
              <a:t>Соның</a:t>
            </a:r>
            <a:r>
              <a:rPr lang="ru-RU" dirty="0"/>
              <a:t> </a:t>
            </a:r>
            <a:r>
              <a:rPr lang="ru-RU" dirty="0" err="1"/>
              <a:t>нәтижесінде</a:t>
            </a:r>
            <a:r>
              <a:rPr lang="ru-RU" dirty="0"/>
              <a:t>, Х</a:t>
            </a:r>
            <a:r>
              <a:rPr lang="en-US" dirty="0"/>
              <a:t>V</a:t>
            </a:r>
            <a:r>
              <a:rPr lang="ru-RU" dirty="0"/>
              <a:t>ІІІ </a:t>
            </a:r>
            <a:r>
              <a:rPr lang="ru-RU" dirty="0" err="1"/>
              <a:t>ғасырда</a:t>
            </a:r>
            <a:r>
              <a:rPr lang="ru-RU" dirty="0"/>
              <a:t> </a:t>
            </a:r>
            <a:r>
              <a:rPr lang="ru-RU" dirty="0" err="1"/>
              <a:t>бірқатар</a:t>
            </a:r>
            <a:r>
              <a:rPr lang="ru-RU" dirty="0"/>
              <a:t> </a:t>
            </a:r>
            <a:r>
              <a:rPr lang="ru-RU" dirty="0" err="1"/>
              <a:t>органикалық</a:t>
            </a:r>
            <a:r>
              <a:rPr lang="ru-RU" dirty="0"/>
              <a:t> </a:t>
            </a:r>
            <a:r>
              <a:rPr lang="ru-RU" dirty="0" err="1"/>
              <a:t>заттар</a:t>
            </a:r>
            <a:r>
              <a:rPr lang="ru-RU" dirty="0"/>
              <a:t> (мочевина, шарап, лимон, </a:t>
            </a:r>
            <a:r>
              <a:rPr lang="ru-RU" dirty="0" err="1"/>
              <a:t>алма</a:t>
            </a:r>
            <a:r>
              <a:rPr lang="ru-RU" dirty="0"/>
              <a:t>, галл </a:t>
            </a:r>
            <a:r>
              <a:rPr lang="ru-RU" dirty="0" err="1"/>
              <a:t>қышқылдары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т.б</a:t>
            </a:r>
            <a:r>
              <a:rPr lang="ru-RU" dirty="0"/>
              <a:t>.) </a:t>
            </a:r>
            <a:r>
              <a:rPr lang="ru-RU" dirty="0" err="1"/>
              <a:t>бөлініп</a:t>
            </a:r>
            <a:r>
              <a:rPr lang="ru-RU" dirty="0"/>
              <a:t> </a:t>
            </a:r>
            <a:r>
              <a:rPr lang="ru-RU" dirty="0" err="1"/>
              <a:t>алынды</a:t>
            </a:r>
            <a:r>
              <a:rPr lang="ru-RU" dirty="0"/>
              <a:t>.</a:t>
            </a: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71" y="237210"/>
            <a:ext cx="3182174" cy="2317453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826" y="3001938"/>
            <a:ext cx="1993532" cy="2654146"/>
          </a:xfrm>
          <a:prstGeom prst="round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39473" y="437960"/>
            <a:ext cx="669931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Орта </a:t>
            </a:r>
            <a:r>
              <a:rPr lang="ru-RU" dirty="0" err="1"/>
              <a:t>ғасырда</a:t>
            </a:r>
            <a:r>
              <a:rPr lang="ru-RU" dirty="0"/>
              <a:t> </a:t>
            </a:r>
            <a:r>
              <a:rPr lang="ru-RU" dirty="0" err="1"/>
              <a:t>жаңадан</a:t>
            </a:r>
            <a:r>
              <a:rPr lang="ru-RU" dirty="0"/>
              <a:t> </a:t>
            </a:r>
            <a:r>
              <a:rPr lang="ru-RU" dirty="0" err="1"/>
              <a:t>дамып</a:t>
            </a:r>
            <a:r>
              <a:rPr lang="ru-RU" dirty="0"/>
              <a:t> </a:t>
            </a:r>
            <a:r>
              <a:rPr lang="ru-RU" dirty="0" err="1"/>
              <a:t>келе</a:t>
            </a:r>
            <a:r>
              <a:rPr lang="ru-RU" dirty="0"/>
              <a:t> </a:t>
            </a:r>
            <a:r>
              <a:rPr lang="ru-RU" dirty="0" err="1"/>
              <a:t>жатқан</a:t>
            </a:r>
            <a:r>
              <a:rPr lang="ru-RU" dirty="0"/>
              <a:t> химия </a:t>
            </a:r>
            <a:r>
              <a:rPr lang="ru-RU" dirty="0" err="1"/>
              <a:t>ғылымы</a:t>
            </a:r>
            <a:r>
              <a:rPr lang="ru-RU" dirty="0"/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алхимиктер</a:t>
            </a:r>
            <a:r>
              <a:rPr lang="ru-RU" dirty="0"/>
              <a:t> </a:t>
            </a:r>
            <a:r>
              <a:rPr lang="ru-RU" dirty="0" err="1"/>
              <a:t>еңбектерінің</a:t>
            </a:r>
            <a:r>
              <a:rPr lang="ru-RU" dirty="0"/>
              <a:t> </a:t>
            </a:r>
            <a:r>
              <a:rPr lang="ru-RU" dirty="0" err="1"/>
              <a:t>арқасында</a:t>
            </a:r>
            <a:r>
              <a:rPr lang="ru-RU" dirty="0"/>
              <a:t> </a:t>
            </a:r>
            <a:r>
              <a:rPr lang="ru-RU" dirty="0" err="1"/>
              <a:t>біршама</a:t>
            </a:r>
            <a:r>
              <a:rPr lang="ru-RU" dirty="0"/>
              <a:t> </a:t>
            </a:r>
            <a:r>
              <a:rPr lang="ru-RU" dirty="0" err="1"/>
              <a:t>ілгері</a:t>
            </a:r>
            <a:r>
              <a:rPr lang="ru-RU" dirty="0"/>
              <a:t> </a:t>
            </a:r>
            <a:r>
              <a:rPr lang="ru-RU" dirty="0" err="1"/>
              <a:t>жылжыды</a:t>
            </a:r>
            <a:r>
              <a:rPr lang="ru-RU" dirty="0"/>
              <a:t>. </a:t>
            </a:r>
          </a:p>
          <a:p>
            <a:pPr algn="just"/>
            <a:endParaRPr lang="ru-RU" dirty="0"/>
          </a:p>
          <a:p>
            <a:pPr algn="just"/>
            <a:r>
              <a:rPr lang="ru-RU" dirty="0" err="1"/>
              <a:t>Мысалы</a:t>
            </a:r>
            <a:r>
              <a:rPr lang="ru-RU" dirty="0"/>
              <a:t>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айдау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әдісін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/>
              <a:t>тауып</a:t>
            </a:r>
            <a:r>
              <a:rPr lang="ru-RU" dirty="0"/>
              <a:t>, оны </a:t>
            </a:r>
            <a:r>
              <a:rPr lang="ru-RU" dirty="0" err="1"/>
              <a:t>жетілдіру</a:t>
            </a:r>
            <a:r>
              <a:rPr lang="ru-RU" dirty="0"/>
              <a:t> </a:t>
            </a:r>
            <a:r>
              <a:rPr lang="ru-RU" dirty="0" err="1"/>
              <a:t>нәтижесінде</a:t>
            </a:r>
            <a:r>
              <a:rPr lang="ru-RU" dirty="0"/>
              <a:t>, араб </a:t>
            </a:r>
            <a:r>
              <a:rPr lang="ru-RU" dirty="0" err="1"/>
              <a:t>алхимиктері</a:t>
            </a:r>
            <a:r>
              <a:rPr lang="ru-RU" dirty="0"/>
              <a:t> 900 </a:t>
            </a:r>
            <a:r>
              <a:rPr lang="ru-RU" dirty="0" err="1"/>
              <a:t>жылдарда</a:t>
            </a:r>
            <a:r>
              <a:rPr lang="ru-RU" dirty="0"/>
              <a:t> таза шарап </a:t>
            </a:r>
            <a:r>
              <a:rPr lang="ru-RU" dirty="0" err="1"/>
              <a:t>спиртін</a:t>
            </a:r>
            <a:r>
              <a:rPr lang="ru-RU" dirty="0"/>
              <a:t> </a:t>
            </a:r>
            <a:r>
              <a:rPr lang="ru-RU" dirty="0" err="1"/>
              <a:t>алды</a:t>
            </a:r>
            <a:r>
              <a:rPr lang="ru-RU" dirty="0"/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2087" y="3001938"/>
            <a:ext cx="2011478" cy="2580382"/>
          </a:xfrm>
          <a:prstGeom prst="round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68525" y="5742437"/>
            <a:ext cx="1433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М.В.</a:t>
            </a:r>
            <a:r>
              <a:rPr lang="en-US" sz="1400" dirty="0"/>
              <a:t> </a:t>
            </a:r>
            <a:r>
              <a:rPr lang="ru-RU" sz="1400" dirty="0"/>
              <a:t>Ломоносов</a:t>
            </a:r>
          </a:p>
          <a:p>
            <a:pPr algn="ctr"/>
            <a:r>
              <a:rPr lang="ru-RU" sz="1400" dirty="0"/>
              <a:t>1711-1765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957366" y="5743950"/>
            <a:ext cx="1262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А.Л. Лавуазье</a:t>
            </a:r>
          </a:p>
          <a:p>
            <a:pPr algn="ctr"/>
            <a:r>
              <a:rPr lang="ru-RU" sz="1400" dirty="0"/>
              <a:t>1743-1794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91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29005" y="214464"/>
            <a:ext cx="607118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Сонымен</a:t>
            </a:r>
            <a:r>
              <a:rPr lang="ru-RU" dirty="0"/>
              <a:t>, </a:t>
            </a:r>
            <a:r>
              <a:rPr lang="en-US" dirty="0"/>
              <a:t>XIX </a:t>
            </a:r>
            <a:r>
              <a:rPr lang="ru-RU" dirty="0" err="1"/>
              <a:t>ғасырдың</a:t>
            </a:r>
            <a:r>
              <a:rPr lang="ru-RU" dirty="0"/>
              <a:t> </a:t>
            </a:r>
            <a:r>
              <a:rPr lang="ru-RU" dirty="0" err="1"/>
              <a:t>басында</a:t>
            </a:r>
            <a:r>
              <a:rPr lang="ru-RU" dirty="0"/>
              <a:t> </a:t>
            </a:r>
            <a:r>
              <a:rPr lang="ru-RU" dirty="0" err="1"/>
              <a:t>жануарлар</a:t>
            </a:r>
            <a:r>
              <a:rPr lang="ru-RU" dirty="0"/>
              <a:t> мен </a:t>
            </a:r>
            <a:r>
              <a:rPr lang="ru-RU" dirty="0" err="1"/>
              <a:t>өсімдіктер</a:t>
            </a:r>
            <a:r>
              <a:rPr lang="ru-RU" dirty="0"/>
              <a:t> </a:t>
            </a:r>
            <a:r>
              <a:rPr lang="ru-RU" dirty="0" err="1"/>
              <a:t>организмінде</a:t>
            </a:r>
            <a:r>
              <a:rPr lang="ru-RU" dirty="0"/>
              <a:t> </a:t>
            </a:r>
            <a:r>
              <a:rPr lang="ru-RU" dirty="0" err="1"/>
              <a:t>түзілетін</a:t>
            </a:r>
            <a:r>
              <a:rPr lang="ru-RU" dirty="0"/>
              <a:t> </a:t>
            </a:r>
            <a:r>
              <a:rPr lang="ru-RU" dirty="0" err="1"/>
              <a:t>заттарды</a:t>
            </a:r>
            <a:r>
              <a:rPr lang="ru-RU" dirty="0"/>
              <a:t> </a:t>
            </a:r>
            <a:r>
              <a:rPr lang="ru-RU" dirty="0" err="1"/>
              <a:t>зерттейтін</a:t>
            </a:r>
            <a:r>
              <a:rPr lang="ru-RU" dirty="0"/>
              <a:t> “</a:t>
            </a:r>
            <a:r>
              <a:rPr lang="ru-RU" dirty="0" err="1"/>
              <a:t>органикалық</a:t>
            </a:r>
            <a:r>
              <a:rPr lang="ru-RU" dirty="0"/>
              <a:t> химия”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алғашқы</a:t>
            </a:r>
            <a:r>
              <a:rPr lang="ru-RU" dirty="0"/>
              <a:t> </a:t>
            </a:r>
            <a:r>
              <a:rPr lang="ru-RU" dirty="0" err="1"/>
              <a:t>ұғым</a:t>
            </a:r>
            <a:r>
              <a:rPr lang="ru-RU" dirty="0"/>
              <a:t> </a:t>
            </a:r>
            <a:r>
              <a:rPr lang="ru-RU" dirty="0" err="1"/>
              <a:t>қалыптасты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кезең</a:t>
            </a:r>
            <a:r>
              <a:rPr lang="ru-RU" dirty="0"/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виталистік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көзқарастың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/>
              <a:t>кең</a:t>
            </a:r>
            <a:r>
              <a:rPr lang="ru-RU" dirty="0"/>
              <a:t> </a:t>
            </a:r>
            <a:r>
              <a:rPr lang="ru-RU" dirty="0" err="1"/>
              <a:t>тараған</a:t>
            </a:r>
            <a:r>
              <a:rPr lang="ru-RU" dirty="0"/>
              <a:t> </a:t>
            </a:r>
            <a:r>
              <a:rPr lang="ru-RU" dirty="0" err="1"/>
              <a:t>кезеңі</a:t>
            </a:r>
            <a:r>
              <a:rPr lang="ru-RU" dirty="0"/>
              <a:t> </a:t>
            </a:r>
            <a:r>
              <a:rPr lang="ru-RU" dirty="0" err="1"/>
              <a:t>еді</a:t>
            </a:r>
            <a:r>
              <a:rPr lang="ru-RU" dirty="0"/>
              <a:t>. </a:t>
            </a:r>
          </a:p>
          <a:p>
            <a:pPr algn="just"/>
            <a:endParaRPr lang="ru-RU" dirty="0"/>
          </a:p>
          <a:p>
            <a:pPr algn="just"/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ғалымдар</a:t>
            </a:r>
            <a:r>
              <a:rPr lang="ru-RU" dirty="0"/>
              <a:t>, </a:t>
            </a:r>
            <a:r>
              <a:rPr lang="ru-RU" dirty="0" err="1"/>
              <a:t>соның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, </a:t>
            </a:r>
            <a:r>
              <a:rPr lang="ru-RU" dirty="0" err="1"/>
              <a:t>әйгілі</a:t>
            </a:r>
            <a:r>
              <a:rPr lang="ru-RU" dirty="0"/>
              <a:t> швед </a:t>
            </a:r>
            <a:r>
              <a:rPr lang="ru-RU" dirty="0" err="1"/>
              <a:t>ғалымы</a:t>
            </a:r>
            <a:r>
              <a:rPr lang="ru-RU" dirty="0"/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Берцелиус</a:t>
            </a:r>
            <a:r>
              <a:rPr lang="ru-RU" dirty="0"/>
              <a:t> те,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органикалық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заттар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тек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тірі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организмде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ерекше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бір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“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тіршілік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күшінің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”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әсерінен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түзіледі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”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пікірде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 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858" y="2979278"/>
            <a:ext cx="1998482" cy="2862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011" y="292846"/>
            <a:ext cx="3207606" cy="201943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31340" y="2456058"/>
            <a:ext cx="1821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0" dirty="0" err="1">
                <a:effectLst/>
                <a:latin typeface="Calibri" panose="020F0502020204030204" pitchFamily="34" charset="0"/>
              </a:rPr>
              <a:t>Йёнс</a:t>
            </a:r>
            <a:r>
              <a:rPr lang="ru-RU" sz="1400" i="0" dirty="0">
                <a:effectLst/>
                <a:latin typeface="Calibri" panose="020F0502020204030204" pitchFamily="34" charset="0"/>
              </a:rPr>
              <a:t> Якоб Берцелиус</a:t>
            </a:r>
          </a:p>
          <a:p>
            <a:pPr algn="ctr"/>
            <a:r>
              <a:rPr lang="kk-KZ" sz="1400" dirty="0">
                <a:latin typeface="Calibri" panose="020F0502020204030204" pitchFamily="34" charset="0"/>
              </a:rPr>
              <a:t>1779-1848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82549" y="3795070"/>
            <a:ext cx="351405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Органикалық</a:t>
            </a:r>
            <a:r>
              <a:rPr lang="ru-RU" dirty="0"/>
              <a:t> </a:t>
            </a:r>
            <a:r>
              <a:rPr lang="ru-RU" dirty="0" err="1"/>
              <a:t>заттардың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көзқарасты</a:t>
            </a:r>
            <a:r>
              <a:rPr lang="ru-RU" dirty="0"/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витализм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атады</a:t>
            </a:r>
            <a:r>
              <a:rPr lang="ru-RU" dirty="0"/>
              <a:t> (</a:t>
            </a:r>
            <a:r>
              <a:rPr lang="en-US" i="1" dirty="0"/>
              <a:t>vita</a:t>
            </a:r>
            <a:r>
              <a:rPr lang="en-US" dirty="0"/>
              <a:t> - </a:t>
            </a:r>
            <a:r>
              <a:rPr lang="ru-RU" dirty="0" err="1"/>
              <a:t>латынша</a:t>
            </a:r>
            <a:r>
              <a:rPr lang="ru-RU" dirty="0"/>
              <a:t> </a:t>
            </a:r>
            <a:r>
              <a:rPr lang="kk-KZ" dirty="0"/>
              <a:t>«</a:t>
            </a:r>
            <a:r>
              <a:rPr lang="ru-RU" dirty="0" err="1"/>
              <a:t>тіршілік</a:t>
            </a:r>
            <a:r>
              <a:rPr lang="ru-RU" dirty="0"/>
              <a:t>»).</a:t>
            </a:r>
          </a:p>
        </p:txBody>
      </p:sp>
    </p:spTree>
    <p:extLst>
      <p:ext uri="{BB962C8B-B14F-4D97-AF65-F5344CB8AC3E}">
        <p14:creationId xmlns:p14="http://schemas.microsoft.com/office/powerpoint/2010/main" val="108914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9904" y="167174"/>
            <a:ext cx="1030014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Виталистердің</a:t>
            </a:r>
            <a:r>
              <a:rPr lang="ru-RU" dirty="0"/>
              <a:t> </a:t>
            </a:r>
            <a:r>
              <a:rPr lang="ru-RU" dirty="0" err="1"/>
              <a:t>идеалистік</a:t>
            </a:r>
            <a:r>
              <a:rPr lang="ru-RU" dirty="0"/>
              <a:t> </a:t>
            </a:r>
            <a:r>
              <a:rPr lang="ru-RU" dirty="0" err="1"/>
              <a:t>көзқарасы</a:t>
            </a:r>
            <a:r>
              <a:rPr lang="ru-RU" dirty="0"/>
              <a:t> </a:t>
            </a:r>
            <a:r>
              <a:rPr lang="ru-RU" dirty="0" err="1"/>
              <a:t>органикалық</a:t>
            </a:r>
            <a:r>
              <a:rPr lang="ru-RU" dirty="0"/>
              <a:t> </a:t>
            </a:r>
            <a:r>
              <a:rPr lang="ru-RU" dirty="0" err="1"/>
              <a:t>заттарды</a:t>
            </a:r>
            <a:r>
              <a:rPr lang="ru-RU" dirty="0"/>
              <a:t> </a:t>
            </a:r>
            <a:r>
              <a:rPr lang="ru-RU" dirty="0" err="1"/>
              <a:t>синтездеуге</a:t>
            </a:r>
            <a:r>
              <a:rPr lang="ru-RU" dirty="0"/>
              <a:t> </a:t>
            </a:r>
            <a:r>
              <a:rPr lang="ru-RU" dirty="0" err="1"/>
              <a:t>тосқауыл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, </a:t>
            </a:r>
            <a:r>
              <a:rPr lang="ru-RU" dirty="0" err="1"/>
              <a:t>органикалық</a:t>
            </a:r>
            <a:r>
              <a:rPr lang="ru-RU" dirty="0"/>
              <a:t> </a:t>
            </a:r>
            <a:r>
              <a:rPr lang="ru-RU" dirty="0" err="1"/>
              <a:t>химияның</a:t>
            </a:r>
            <a:r>
              <a:rPr lang="ru-RU" dirty="0"/>
              <a:t> </a:t>
            </a:r>
            <a:r>
              <a:rPr lang="ru-RU" dirty="0" err="1"/>
              <a:t>дамуына</a:t>
            </a:r>
            <a:r>
              <a:rPr lang="ru-RU" dirty="0"/>
              <a:t> </a:t>
            </a:r>
            <a:r>
              <a:rPr lang="ru-RU" dirty="0" err="1"/>
              <a:t>кедергі</a:t>
            </a:r>
            <a:r>
              <a:rPr lang="ru-RU" dirty="0"/>
              <a:t> </a:t>
            </a:r>
            <a:r>
              <a:rPr lang="ru-RU" dirty="0" err="1"/>
              <a:t>келтірді</a:t>
            </a:r>
            <a:r>
              <a:rPr lang="ru-RU" dirty="0"/>
              <a:t>. </a:t>
            </a:r>
            <a:r>
              <a:rPr lang="ru-RU" dirty="0" err="1"/>
              <a:t>Дегенмен</a:t>
            </a:r>
            <a:r>
              <a:rPr lang="ru-RU" dirty="0"/>
              <a:t>,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ұзамай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пікір</a:t>
            </a:r>
            <a:r>
              <a:rPr lang="ru-RU" dirty="0"/>
              <a:t> </a:t>
            </a:r>
            <a:r>
              <a:rPr lang="ru-RU" dirty="0" err="1"/>
              <a:t>химиялық</a:t>
            </a:r>
            <a:r>
              <a:rPr lang="ru-RU" dirty="0"/>
              <a:t> </a:t>
            </a:r>
            <a:r>
              <a:rPr lang="ru-RU" dirty="0" err="1"/>
              <a:t>тәжірибелер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жоққа</a:t>
            </a:r>
            <a:r>
              <a:rPr lang="ru-RU" dirty="0"/>
              <a:t> </a:t>
            </a:r>
            <a:r>
              <a:rPr lang="ru-RU" dirty="0" err="1"/>
              <a:t>шығарылды</a:t>
            </a:r>
            <a:r>
              <a:rPr lang="ru-RU" dirty="0"/>
              <a:t>. </a:t>
            </a:r>
          </a:p>
          <a:p>
            <a:pPr algn="just"/>
            <a:endParaRPr lang="ru-RU" dirty="0"/>
          </a:p>
          <a:p>
            <a:pPr algn="just"/>
            <a:endParaRPr lang="kk-KZ" dirty="0"/>
          </a:p>
          <a:p>
            <a:pPr algn="just"/>
            <a:endParaRPr lang="kk-KZ" dirty="0"/>
          </a:p>
          <a:p>
            <a:pPr algn="just"/>
            <a:endParaRPr lang="kk-KZ" dirty="0"/>
          </a:p>
          <a:p>
            <a:pPr algn="just"/>
            <a:endParaRPr lang="kk-KZ" dirty="0"/>
          </a:p>
          <a:p>
            <a:pPr algn="just"/>
            <a:endParaRPr lang="kk-KZ" dirty="0"/>
          </a:p>
          <a:p>
            <a:pPr algn="just"/>
            <a:endParaRPr lang="kk-KZ" dirty="0"/>
          </a:p>
          <a:p>
            <a:pPr algn="just"/>
            <a:endParaRPr lang="kk-KZ" dirty="0"/>
          </a:p>
          <a:p>
            <a:pPr algn="just"/>
            <a:endParaRPr lang="kk-KZ" dirty="0"/>
          </a:p>
          <a:p>
            <a:pPr algn="just"/>
            <a:endParaRPr lang="ru-RU" dirty="0"/>
          </a:p>
          <a:p>
            <a:pPr algn="just"/>
            <a:r>
              <a:rPr lang="ru-RU" dirty="0" err="1"/>
              <a:t>Орыс</a:t>
            </a:r>
            <a:r>
              <a:rPr lang="ru-RU" dirty="0"/>
              <a:t> </a:t>
            </a:r>
            <a:r>
              <a:rPr lang="ru-RU" dirty="0" err="1"/>
              <a:t>ғалымы</a:t>
            </a:r>
            <a:r>
              <a:rPr lang="ru-RU" dirty="0"/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Н.Н. Зинин</a:t>
            </a:r>
            <a:r>
              <a:rPr lang="ru-RU" dirty="0"/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1842</a:t>
            </a:r>
            <a:r>
              <a:rPr lang="ru-RU" dirty="0"/>
              <a:t>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өсімдіктен</a:t>
            </a:r>
            <a:r>
              <a:rPr lang="ru-RU" dirty="0"/>
              <a:t> </a:t>
            </a:r>
            <a:r>
              <a:rPr lang="ru-RU" dirty="0" err="1"/>
              <a:t>алынатын</a:t>
            </a:r>
            <a:endParaRPr lang="ru-RU" dirty="0"/>
          </a:p>
          <a:p>
            <a:pPr algn="just"/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анилинді</a:t>
            </a:r>
            <a:r>
              <a:rPr lang="ru-RU" dirty="0"/>
              <a:t> </a:t>
            </a:r>
            <a:r>
              <a:rPr lang="ru-RU" dirty="0" err="1"/>
              <a:t>синтетикалық</a:t>
            </a:r>
            <a:r>
              <a:rPr lang="ru-RU" dirty="0"/>
              <a:t> </a:t>
            </a:r>
            <a:r>
              <a:rPr lang="ru-RU" dirty="0" err="1"/>
              <a:t>жолмен</a:t>
            </a:r>
            <a:r>
              <a:rPr lang="ru-RU" dirty="0"/>
              <a:t> </a:t>
            </a:r>
            <a:r>
              <a:rPr lang="ru-RU" dirty="0" err="1"/>
              <a:t>алды</a:t>
            </a:r>
            <a:r>
              <a:rPr lang="ru-RU" dirty="0"/>
              <a:t>. </a:t>
            </a:r>
          </a:p>
          <a:p>
            <a:pPr algn="just"/>
            <a:endParaRPr lang="ru-RU" dirty="0"/>
          </a:p>
          <a:p>
            <a:pPr algn="just"/>
            <a:r>
              <a:rPr lang="ru-RU" dirty="0" err="1"/>
              <a:t>Неміс</a:t>
            </a:r>
            <a:r>
              <a:rPr lang="ru-RU" dirty="0"/>
              <a:t> </a:t>
            </a:r>
            <a:r>
              <a:rPr lang="ru-RU" dirty="0" err="1"/>
              <a:t>химигі</a:t>
            </a:r>
            <a:r>
              <a:rPr lang="ru-RU" dirty="0"/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Кольбе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1845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сірке</a:t>
            </a:r>
            <a:r>
              <a:rPr lang="ru-RU" dirty="0"/>
              <a:t> </a:t>
            </a:r>
            <a:r>
              <a:rPr lang="ru-RU" dirty="0" err="1"/>
              <a:t>қышқылын</a:t>
            </a:r>
            <a:r>
              <a:rPr lang="ru-RU" dirty="0"/>
              <a:t> </a:t>
            </a:r>
            <a:r>
              <a:rPr lang="ru-RU" dirty="0" err="1"/>
              <a:t>синтездеді</a:t>
            </a:r>
            <a:r>
              <a:rPr lang="ru-RU" dirty="0"/>
              <a:t> </a:t>
            </a:r>
          </a:p>
          <a:p>
            <a:pPr algn="just"/>
            <a:endParaRPr lang="ru-RU" dirty="0"/>
          </a:p>
          <a:p>
            <a:pPr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1854</a:t>
            </a:r>
            <a:r>
              <a:rPr lang="ru-RU" dirty="0"/>
              <a:t> </a:t>
            </a:r>
            <a:r>
              <a:rPr lang="ru-RU" dirty="0" err="1"/>
              <a:t>жылы</a:t>
            </a:r>
            <a:r>
              <a:rPr lang="ru-RU" dirty="0"/>
              <a:t> француз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Бертло</a:t>
            </a:r>
            <a:r>
              <a:rPr lang="ru-RU" dirty="0"/>
              <a:t> </a:t>
            </a:r>
            <a:r>
              <a:rPr lang="ru-RU" dirty="0" err="1"/>
              <a:t>майларды</a:t>
            </a:r>
            <a:r>
              <a:rPr lang="ru-RU" dirty="0"/>
              <a:t> </a:t>
            </a:r>
            <a:r>
              <a:rPr lang="ru-RU" dirty="0" err="1"/>
              <a:t>алды</a:t>
            </a:r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ал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1861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жылы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А.М. Бутлеров </a:t>
            </a:r>
            <a:r>
              <a:rPr lang="ru-RU" dirty="0" err="1"/>
              <a:t>қантты</a:t>
            </a:r>
            <a:r>
              <a:rPr lang="ru-RU" dirty="0"/>
              <a:t> </a:t>
            </a:r>
            <a:r>
              <a:rPr lang="ru-RU" dirty="0" err="1"/>
              <a:t>заттарды</a:t>
            </a:r>
            <a:r>
              <a:rPr lang="ru-RU" dirty="0"/>
              <a:t> </a:t>
            </a:r>
            <a:r>
              <a:rPr lang="ru-RU" dirty="0" err="1"/>
              <a:t>алғаш</a:t>
            </a:r>
            <a:r>
              <a:rPr lang="ru-RU" dirty="0"/>
              <a:t> </a:t>
            </a:r>
            <a:r>
              <a:rPr lang="ru-RU" dirty="0" err="1"/>
              <a:t>рет</a:t>
            </a:r>
            <a:r>
              <a:rPr lang="ru-RU" dirty="0"/>
              <a:t> </a:t>
            </a:r>
            <a:r>
              <a:rPr lang="ru-RU" dirty="0" err="1"/>
              <a:t>синтездеді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051" y="1215401"/>
            <a:ext cx="4314432" cy="663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-1" b="2024"/>
          <a:stretch/>
        </p:blipFill>
        <p:spPr>
          <a:xfrm>
            <a:off x="7589556" y="2283162"/>
            <a:ext cx="3303270" cy="902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https://avatars.mds.yandex.net/get-entity_search/1981337/804814752/S600xU_2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84" y="1285105"/>
            <a:ext cx="1694610" cy="2259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42690" y="1306850"/>
            <a:ext cx="399036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Мысалы</a:t>
            </a:r>
            <a:r>
              <a:rPr lang="ru-RU" dirty="0"/>
              <a:t>, </a:t>
            </a:r>
            <a:r>
              <a:rPr lang="ru-RU" dirty="0" err="1"/>
              <a:t>неміс</a:t>
            </a:r>
            <a:r>
              <a:rPr lang="ru-RU" dirty="0"/>
              <a:t> </a:t>
            </a:r>
            <a:r>
              <a:rPr lang="ru-RU" dirty="0" err="1"/>
              <a:t>химигі</a:t>
            </a:r>
            <a:r>
              <a:rPr lang="ru-RU" dirty="0"/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Фридрих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Вёлер</a:t>
            </a:r>
            <a:r>
              <a:rPr lang="ru-RU" dirty="0"/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1824</a:t>
            </a:r>
            <a:r>
              <a:rPr lang="ru-RU" dirty="0"/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жылы</a:t>
            </a:r>
            <a:r>
              <a:rPr lang="ru-RU" dirty="0"/>
              <a:t> </a:t>
            </a:r>
            <a:r>
              <a:rPr lang="ru-RU" dirty="0" err="1"/>
              <a:t>бейорганикалық</a:t>
            </a:r>
            <a:r>
              <a:rPr lang="ru-RU" dirty="0"/>
              <a:t> </a:t>
            </a:r>
            <a:r>
              <a:rPr lang="ru-RU" dirty="0" err="1"/>
              <a:t>заттардан</a:t>
            </a:r>
            <a:r>
              <a:rPr lang="kk-KZ" dirty="0"/>
              <a:t>, яғни дицианнан</a:t>
            </a:r>
            <a:r>
              <a:rPr lang="ru-RU" dirty="0"/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қымыздық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қышқылын</a:t>
            </a:r>
            <a:r>
              <a:rPr lang="ru-RU" dirty="0"/>
              <a:t>,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ал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1828</a:t>
            </a:r>
            <a:r>
              <a:rPr lang="ru-RU" dirty="0"/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жылы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/>
              <a:t>аммоний </a:t>
            </a:r>
            <a:r>
              <a:rPr lang="ru-RU" dirty="0" err="1"/>
              <a:t>цианатынан</a:t>
            </a:r>
            <a:r>
              <a:rPr lang="ru-RU" dirty="0"/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мочевинаны</a:t>
            </a:r>
            <a:r>
              <a:rPr lang="ru-RU" dirty="0"/>
              <a:t> </a:t>
            </a:r>
            <a:r>
              <a:rPr lang="ru-RU" dirty="0" err="1"/>
              <a:t>синтездеді</a:t>
            </a:r>
            <a:r>
              <a:rPr lang="ru-RU" dirty="0"/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556" y="3460383"/>
            <a:ext cx="1386033" cy="147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t="2015"/>
          <a:stretch/>
        </p:blipFill>
        <p:spPr>
          <a:xfrm>
            <a:off x="9967271" y="3468414"/>
            <a:ext cx="1216313" cy="1493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r="5296"/>
          <a:stretch/>
        </p:blipFill>
        <p:spPr>
          <a:xfrm>
            <a:off x="7683512" y="5146697"/>
            <a:ext cx="1134667" cy="1444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rcRect r="4115"/>
          <a:stretch/>
        </p:blipFill>
        <p:spPr>
          <a:xfrm>
            <a:off x="9908630" y="5110148"/>
            <a:ext cx="1358460" cy="1643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185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4027" y="343479"/>
            <a:ext cx="672168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XIX </a:t>
            </a:r>
            <a:r>
              <a:rPr lang="ru-RU" sz="2000" dirty="0" err="1"/>
              <a:t>ғасырдың</a:t>
            </a:r>
            <a:r>
              <a:rPr lang="ru-RU" sz="2000" dirty="0"/>
              <a:t> </a:t>
            </a:r>
            <a:r>
              <a:rPr lang="ru-RU" sz="2000" dirty="0" err="1"/>
              <a:t>бірінші</a:t>
            </a:r>
            <a:r>
              <a:rPr lang="ru-RU" sz="2000" dirty="0"/>
              <a:t> </a:t>
            </a:r>
            <a:r>
              <a:rPr lang="ru-RU" sz="2000" dirty="0" err="1"/>
              <a:t>жартысында</a:t>
            </a:r>
            <a:r>
              <a:rPr lang="ru-RU" sz="2000" dirty="0"/>
              <a:t> </a:t>
            </a:r>
            <a:r>
              <a:rPr lang="ru-RU" sz="2000" dirty="0" err="1"/>
              <a:t>органикалық</a:t>
            </a:r>
            <a:r>
              <a:rPr lang="ru-RU" sz="2000" dirty="0"/>
              <a:t> </a:t>
            </a:r>
            <a:r>
              <a:rPr lang="ru-RU" sz="2000" dirty="0" err="1"/>
              <a:t>заттарды</a:t>
            </a:r>
            <a:r>
              <a:rPr lang="ru-RU" sz="2000" dirty="0"/>
              <a:t> </a:t>
            </a:r>
            <a:r>
              <a:rPr lang="ru-RU" sz="2000" dirty="0" err="1"/>
              <a:t>синтездеумен</a:t>
            </a:r>
            <a:r>
              <a:rPr lang="ru-RU" sz="2000" dirty="0"/>
              <a:t> </a:t>
            </a:r>
            <a:r>
              <a:rPr lang="ru-RU" sz="2000" dirty="0" err="1"/>
              <a:t>қатар</a:t>
            </a:r>
            <a:r>
              <a:rPr lang="ru-RU" sz="2000" dirty="0"/>
              <a:t> </a:t>
            </a:r>
            <a:r>
              <a:rPr lang="ru-RU" sz="2000" dirty="0" err="1"/>
              <a:t>органикалық</a:t>
            </a:r>
            <a:r>
              <a:rPr lang="ru-RU" sz="2000" dirty="0"/>
              <a:t> </a:t>
            </a:r>
            <a:r>
              <a:rPr lang="ru-RU" sz="2000" dirty="0" err="1"/>
              <a:t>қосылыстарды</a:t>
            </a:r>
            <a:r>
              <a:rPr lang="ru-RU" sz="2000" dirty="0"/>
              <a:t> </a:t>
            </a:r>
            <a:r>
              <a:rPr lang="ru-RU" sz="2000" dirty="0" err="1"/>
              <a:t>сараптау</a:t>
            </a:r>
            <a:r>
              <a:rPr lang="ru-RU" sz="2000" dirty="0"/>
              <a:t> </a:t>
            </a:r>
            <a:r>
              <a:rPr lang="ru-RU" sz="2000" dirty="0" err="1"/>
              <a:t>техникасы</a:t>
            </a:r>
            <a:r>
              <a:rPr lang="ru-RU" sz="2000" dirty="0"/>
              <a:t> да </a:t>
            </a:r>
            <a:r>
              <a:rPr lang="ru-RU" sz="2000" dirty="0" err="1"/>
              <a:t>едәуір</a:t>
            </a:r>
            <a:r>
              <a:rPr lang="ru-RU" sz="2000" dirty="0"/>
              <a:t> </a:t>
            </a:r>
            <a:r>
              <a:rPr lang="ru-RU" sz="2000" dirty="0" err="1"/>
              <a:t>жетілдірілді</a:t>
            </a:r>
            <a:r>
              <a:rPr lang="ru-RU" sz="2000" dirty="0"/>
              <a:t> (</a:t>
            </a:r>
            <a:r>
              <a:rPr lang="ru-RU" sz="2000" dirty="0" err="1"/>
              <a:t>неміс</a:t>
            </a:r>
            <a:r>
              <a:rPr lang="ru-RU" sz="2000" dirty="0"/>
              <a:t> </a:t>
            </a:r>
            <a:r>
              <a:rPr lang="ru-RU" sz="2000" dirty="0" err="1"/>
              <a:t>химигі</a:t>
            </a:r>
            <a:r>
              <a:rPr lang="ru-RU" sz="2000" dirty="0"/>
              <a:t> Ю. Либих).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көптеген</a:t>
            </a:r>
            <a:r>
              <a:rPr lang="ru-RU" sz="2000" dirty="0"/>
              <a:t> </a:t>
            </a:r>
            <a:r>
              <a:rPr lang="ru-RU" sz="2000" dirty="0" err="1"/>
              <a:t>органикалық</a:t>
            </a:r>
            <a:r>
              <a:rPr lang="ru-RU" sz="2000" dirty="0"/>
              <a:t> </a:t>
            </a:r>
            <a:r>
              <a:rPr lang="ru-RU" sz="2000" dirty="0" err="1"/>
              <a:t>қосылыстарды</a:t>
            </a:r>
            <a:r>
              <a:rPr lang="ru-RU" sz="2000" dirty="0"/>
              <a:t> </a:t>
            </a:r>
            <a:r>
              <a:rPr lang="ru-RU" sz="2000" dirty="0" err="1"/>
              <a:t>зерттеуге</a:t>
            </a:r>
            <a:r>
              <a:rPr lang="ru-RU" sz="2000" dirty="0"/>
              <a:t> </a:t>
            </a:r>
            <a:r>
              <a:rPr lang="ru-RU" sz="2000" dirty="0" err="1"/>
              <a:t>мүмкіндік</a:t>
            </a:r>
            <a:r>
              <a:rPr lang="ru-RU" sz="2000" dirty="0"/>
              <a:t> </a:t>
            </a:r>
            <a:r>
              <a:rPr lang="ru-RU" sz="2000" dirty="0" err="1"/>
              <a:t>берді</a:t>
            </a:r>
            <a:r>
              <a:rPr lang="ru-RU" sz="2000" dirty="0"/>
              <a:t>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err="1"/>
              <a:t>Зерттеу</a:t>
            </a:r>
            <a:r>
              <a:rPr lang="ru-RU" sz="2000" dirty="0"/>
              <a:t> </a:t>
            </a:r>
            <a:r>
              <a:rPr lang="ru-RU" sz="2000" dirty="0" err="1"/>
              <a:t>барысында</a:t>
            </a:r>
            <a:r>
              <a:rPr lang="ru-RU" sz="2000" dirty="0"/>
              <a:t> </a:t>
            </a:r>
            <a:r>
              <a:rPr lang="ru-RU" sz="2000" dirty="0" err="1"/>
              <a:t>барлық</a:t>
            </a:r>
            <a:r>
              <a:rPr lang="ru-RU" sz="2000" dirty="0"/>
              <a:t> </a:t>
            </a:r>
            <a:r>
              <a:rPr lang="ru-RU" sz="2000" dirty="0" err="1"/>
              <a:t>органикалық</a:t>
            </a:r>
            <a:r>
              <a:rPr lang="ru-RU" sz="2000" dirty="0"/>
              <a:t> </a:t>
            </a:r>
            <a:r>
              <a:rPr lang="ru-RU" sz="2000" dirty="0" err="1"/>
              <a:t>қосылыстардың</a:t>
            </a:r>
            <a:r>
              <a:rPr lang="ru-RU" sz="2000" dirty="0"/>
              <a:t> </a:t>
            </a:r>
            <a:r>
              <a:rPr lang="ru-RU" sz="2000" dirty="0" err="1"/>
              <a:t>құрамынан</a:t>
            </a:r>
            <a:r>
              <a:rPr lang="ru-RU" sz="2000" dirty="0"/>
              <a:t> </a:t>
            </a:r>
            <a:r>
              <a:rPr lang="ru-RU" sz="2000" dirty="0" err="1"/>
              <a:t>көміртек</a:t>
            </a:r>
            <a:r>
              <a:rPr lang="ru-RU" sz="2000" dirty="0"/>
              <a:t> </a:t>
            </a:r>
            <a:r>
              <a:rPr lang="ru-RU" sz="2000" dirty="0" err="1"/>
              <a:t>элементі</a:t>
            </a:r>
            <a:r>
              <a:rPr lang="ru-RU" sz="2000" dirty="0"/>
              <a:t> </a:t>
            </a:r>
            <a:r>
              <a:rPr lang="ru-RU" sz="2000" dirty="0" err="1"/>
              <a:t>табылған</a:t>
            </a:r>
            <a:r>
              <a:rPr lang="ru-RU" sz="2000" dirty="0"/>
              <a:t> </a:t>
            </a:r>
            <a:r>
              <a:rPr lang="ru-RU" sz="2000" dirty="0" err="1"/>
              <a:t>болатын</a:t>
            </a:r>
            <a:r>
              <a:rPr lang="ru-RU" sz="2000" dirty="0"/>
              <a:t>. </a:t>
            </a:r>
            <a:r>
              <a:rPr lang="ru-RU" sz="2000" dirty="0" err="1"/>
              <a:t>Тірі</a:t>
            </a:r>
            <a:r>
              <a:rPr lang="ru-RU" sz="2000" dirty="0"/>
              <a:t> </a:t>
            </a:r>
            <a:r>
              <a:rPr lang="ru-RU" sz="2000" dirty="0" err="1"/>
              <a:t>ағзаның</a:t>
            </a:r>
            <a:r>
              <a:rPr lang="ru-RU" sz="2000" dirty="0"/>
              <a:t> </a:t>
            </a:r>
            <a:r>
              <a:rPr lang="ru-RU" sz="2000" dirty="0" err="1"/>
              <a:t>қатысуынсыз</a:t>
            </a:r>
            <a:r>
              <a:rPr lang="ru-RU" sz="2000" dirty="0"/>
              <a:t> </a:t>
            </a:r>
            <a:r>
              <a:rPr lang="ru-RU" sz="2000" dirty="0" err="1"/>
              <a:t>органикалық</a:t>
            </a:r>
            <a:r>
              <a:rPr lang="ru-RU" sz="2000" dirty="0"/>
              <a:t> </a:t>
            </a:r>
            <a:r>
              <a:rPr lang="ru-RU" sz="2000" dirty="0" err="1"/>
              <a:t>заттарды</a:t>
            </a:r>
            <a:r>
              <a:rPr lang="ru-RU" sz="2000" dirty="0"/>
              <a:t> </a:t>
            </a:r>
            <a:r>
              <a:rPr lang="ru-RU" sz="2000" dirty="0" err="1"/>
              <a:t>алу</a:t>
            </a:r>
            <a:r>
              <a:rPr lang="ru-RU" sz="2000" dirty="0"/>
              <a:t> </a:t>
            </a:r>
            <a:r>
              <a:rPr lang="ru-RU" sz="2000" dirty="0" err="1"/>
              <a:t>мүмкіндігі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барлық</a:t>
            </a:r>
            <a:r>
              <a:rPr lang="ru-RU" sz="2000" dirty="0"/>
              <a:t> </a:t>
            </a:r>
            <a:r>
              <a:rPr lang="ru-RU" sz="2000" dirty="0" err="1"/>
              <a:t>органикалық</a:t>
            </a:r>
            <a:r>
              <a:rPr lang="ru-RU" sz="2000" dirty="0"/>
              <a:t> </a:t>
            </a:r>
            <a:r>
              <a:rPr lang="ru-RU" sz="2000" dirty="0" err="1"/>
              <a:t>қосылыстардың</a:t>
            </a:r>
            <a:r>
              <a:rPr lang="ru-RU" sz="2000" dirty="0"/>
              <a:t> </a:t>
            </a:r>
            <a:r>
              <a:rPr lang="ru-RU" sz="2000" dirty="0" err="1"/>
              <a:t>құрамынан</a:t>
            </a:r>
            <a:r>
              <a:rPr lang="ru-RU" sz="2000" dirty="0"/>
              <a:t> </a:t>
            </a:r>
            <a:r>
              <a:rPr lang="ru-RU" sz="2000" dirty="0" err="1"/>
              <a:t>көміртек</a:t>
            </a:r>
            <a:r>
              <a:rPr lang="ru-RU" sz="2000" dirty="0"/>
              <a:t> </a:t>
            </a:r>
            <a:r>
              <a:rPr lang="ru-RU" sz="2000" dirty="0" err="1"/>
              <a:t>элементінің</a:t>
            </a:r>
            <a:r>
              <a:rPr lang="ru-RU" sz="2000" dirty="0"/>
              <a:t> </a:t>
            </a:r>
            <a:r>
              <a:rPr lang="ru-RU" sz="2000" dirty="0" err="1"/>
              <a:t>табылуы</a:t>
            </a:r>
            <a:r>
              <a:rPr lang="ru-RU" sz="2000" dirty="0"/>
              <a:t> </a:t>
            </a:r>
            <a:r>
              <a:rPr lang="ru-RU" sz="2000" dirty="0" err="1"/>
              <a:t>органикалық</a:t>
            </a:r>
            <a:r>
              <a:rPr lang="ru-RU" sz="2000" dirty="0"/>
              <a:t> </a:t>
            </a:r>
            <a:r>
              <a:rPr lang="ru-RU" sz="2000" dirty="0" err="1"/>
              <a:t>химияға</a:t>
            </a:r>
            <a:r>
              <a:rPr lang="ru-RU" sz="2000" dirty="0"/>
              <a:t> </a:t>
            </a:r>
            <a:r>
              <a:rPr lang="ru-RU" sz="2000" dirty="0" err="1"/>
              <a:t>жаңа</a:t>
            </a:r>
            <a:r>
              <a:rPr lang="ru-RU" sz="2000" dirty="0"/>
              <a:t> </a:t>
            </a:r>
            <a:r>
              <a:rPr lang="ru-RU" sz="2000" dirty="0" err="1"/>
              <a:t>аныктама</a:t>
            </a:r>
            <a:r>
              <a:rPr lang="ru-RU" sz="2000" dirty="0"/>
              <a:t> </a:t>
            </a:r>
            <a:r>
              <a:rPr lang="ru-RU" sz="2000" dirty="0" err="1"/>
              <a:t>беруге</a:t>
            </a:r>
            <a:r>
              <a:rPr lang="ru-RU" sz="2000" dirty="0"/>
              <a:t> </a:t>
            </a:r>
            <a:r>
              <a:rPr lang="ru-RU" sz="2000" dirty="0" err="1"/>
              <a:t>негіз</a:t>
            </a:r>
            <a:r>
              <a:rPr lang="ru-RU" sz="2000" dirty="0"/>
              <a:t> </a:t>
            </a:r>
            <a:r>
              <a:rPr lang="ru-RU" sz="2000" dirty="0" err="1"/>
              <a:t>болды</a:t>
            </a:r>
            <a:r>
              <a:rPr lang="ru-RU" sz="2000" dirty="0"/>
              <a:t>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err="1"/>
              <a:t>Сөйтіп</a:t>
            </a:r>
            <a:r>
              <a:rPr lang="ru-RU" sz="2000" dirty="0"/>
              <a:t>,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1848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жылы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Гмелин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sz="2400" dirty="0">
                <a:solidFill>
                  <a:srgbClr val="0070C0"/>
                </a:solidFill>
              </a:rPr>
              <a:t>«</a:t>
            </a:r>
            <a:r>
              <a:rPr lang="ru-RU" sz="2400" dirty="0" err="1">
                <a:solidFill>
                  <a:srgbClr val="0070C0"/>
                </a:solidFill>
              </a:rPr>
              <a:t>Органикалық</a:t>
            </a:r>
            <a:r>
              <a:rPr lang="ru-RU" sz="2400" dirty="0">
                <a:solidFill>
                  <a:srgbClr val="0070C0"/>
                </a:solidFill>
              </a:rPr>
              <a:t> химия </a:t>
            </a:r>
            <a:r>
              <a:rPr lang="ru-RU" sz="2400" dirty="0" err="1">
                <a:solidFill>
                  <a:srgbClr val="0070C0"/>
                </a:solidFill>
              </a:rPr>
              <a:t>көміртек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қосылыстарының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химиясы</a:t>
            </a:r>
            <a:r>
              <a:rPr lang="ru-RU" sz="2400" dirty="0">
                <a:solidFill>
                  <a:srgbClr val="0070C0"/>
                </a:solidFill>
              </a:rPr>
              <a:t>» </a:t>
            </a:r>
            <a:r>
              <a:rPr lang="ru-RU" sz="2000" dirty="0" err="1"/>
              <a:t>деген</a:t>
            </a:r>
            <a:r>
              <a:rPr lang="ru-RU" sz="2000" dirty="0"/>
              <a:t> </a:t>
            </a:r>
            <a:r>
              <a:rPr lang="ru-RU" sz="2000" dirty="0" err="1"/>
              <a:t>жаңа</a:t>
            </a:r>
            <a:r>
              <a:rPr lang="ru-RU" sz="2000" dirty="0"/>
              <a:t> </a:t>
            </a:r>
            <a:r>
              <a:rPr lang="ru-RU" sz="2000" dirty="0" err="1"/>
              <a:t>аныктама</a:t>
            </a:r>
            <a:r>
              <a:rPr lang="ru-RU" sz="2000" dirty="0"/>
              <a:t> </a:t>
            </a:r>
            <a:r>
              <a:rPr lang="ru-RU" sz="2000" dirty="0" err="1"/>
              <a:t>берді</a:t>
            </a:r>
            <a:r>
              <a:rPr lang="ru-RU" sz="2000" dirty="0"/>
              <a:t>.</a:t>
            </a: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7" t="22253" r="8939" b="30115"/>
          <a:stretch/>
        </p:blipFill>
        <p:spPr bwMode="auto">
          <a:xfrm>
            <a:off x="7979874" y="682921"/>
            <a:ext cx="3373926" cy="30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038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4850" y="219419"/>
            <a:ext cx="8418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k-KZ" sz="2400" b="1" dirty="0">
                <a:solidFill>
                  <a:srgbClr val="C00000"/>
                </a:solidFill>
              </a:rPr>
              <a:t>Химиялық байланыстың табиғаты және органикалық химиядағы электрондық көзқарастар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1673" y="1050416"/>
            <a:ext cx="3896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0070C0"/>
                </a:solidFill>
              </a:rPr>
              <a:t>Химиялық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байланыстың</a:t>
            </a:r>
            <a:r>
              <a:rPr lang="en-US" sz="2000" b="1" dirty="0">
                <a:solidFill>
                  <a:srgbClr val="0070C0"/>
                </a:solidFill>
              </a:rPr>
              <a:t>  </a:t>
            </a:r>
            <a:r>
              <a:rPr lang="kk-KZ" sz="2000" b="1" dirty="0">
                <a:solidFill>
                  <a:srgbClr val="0070C0"/>
                </a:solidFill>
              </a:rPr>
              <a:t>түрлері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068" y="3215347"/>
            <a:ext cx="59264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</a:rPr>
              <a:t>Химиялық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</a:rPr>
              <a:t>байланыстың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</a:rPr>
              <a:t>негізгі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</a:rPr>
              <a:t>екі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</a:rPr>
              <a:t>түрі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algn="just"/>
            <a:endParaRPr lang="ru-RU" sz="1400" b="1" i="1" dirty="0">
              <a:solidFill>
                <a:srgbClr val="0070C0"/>
              </a:solidFill>
            </a:endParaRPr>
          </a:p>
          <a:p>
            <a:pPr algn="just"/>
            <a:r>
              <a:rPr lang="ru-RU" sz="2000" b="1" i="1" dirty="0" err="1">
                <a:solidFill>
                  <a:srgbClr val="00B050"/>
                </a:solidFill>
              </a:rPr>
              <a:t>Коваленттік</a:t>
            </a:r>
            <a:r>
              <a:rPr lang="ru-RU" sz="2000" b="1" i="1" dirty="0">
                <a:solidFill>
                  <a:srgbClr val="00B050"/>
                </a:solidFill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</a:rPr>
              <a:t>байланыс</a:t>
            </a:r>
            <a:r>
              <a:rPr lang="ru-RU" sz="2000" b="1" i="1" dirty="0">
                <a:solidFill>
                  <a:srgbClr val="00B050"/>
                </a:solidFill>
              </a:rPr>
              <a:t> </a:t>
            </a:r>
            <a:r>
              <a:rPr lang="ru-RU" sz="2000" dirty="0" err="1"/>
              <a:t>спиндері</a:t>
            </a:r>
            <a:r>
              <a:rPr lang="ru-RU" sz="2000" dirty="0"/>
              <a:t> </a:t>
            </a:r>
            <a:r>
              <a:rPr lang="ru-RU" sz="2000" dirty="0" err="1"/>
              <a:t>қарама-қарсы</a:t>
            </a:r>
            <a:r>
              <a:rPr lang="ru-RU" sz="2000" dirty="0"/>
              <a:t> </a:t>
            </a:r>
            <a:r>
              <a:rPr lang="ru-RU" sz="2000" dirty="0" err="1"/>
              <a:t>жалқы</a:t>
            </a:r>
            <a:r>
              <a:rPr lang="ru-RU" sz="2000" dirty="0"/>
              <a:t> </a:t>
            </a:r>
            <a:r>
              <a:rPr lang="ru-RU" sz="2000" dirty="0" err="1"/>
              <a:t>валенттік</a:t>
            </a:r>
            <a:r>
              <a:rPr lang="ru-RU" sz="2000" dirty="0"/>
              <a:t> </a:t>
            </a:r>
            <a:r>
              <a:rPr lang="ru-RU" sz="2000" dirty="0" err="1"/>
              <a:t>электрондардың</a:t>
            </a:r>
            <a:r>
              <a:rPr lang="ru-RU" sz="2000" dirty="0"/>
              <a:t> </a:t>
            </a:r>
            <a:r>
              <a:rPr lang="ru-RU" sz="2000" dirty="0" err="1"/>
              <a:t>атомдар</a:t>
            </a:r>
            <a:r>
              <a:rPr lang="ru-RU" sz="2000" dirty="0"/>
              <a:t> </a:t>
            </a:r>
            <a:r>
              <a:rPr lang="ru-RU" sz="2000" dirty="0" err="1"/>
              <a:t>арасында</a:t>
            </a:r>
            <a:r>
              <a:rPr lang="ru-RU" sz="2000" dirty="0"/>
              <a:t> </a:t>
            </a:r>
            <a:r>
              <a:rPr lang="ru-RU" sz="2000" dirty="0" err="1"/>
              <a:t>ортақтасуы</a:t>
            </a:r>
            <a:r>
              <a:rPr lang="ru-RU" sz="2000" dirty="0"/>
              <a:t> </a:t>
            </a:r>
            <a:r>
              <a:rPr lang="ru-RU" sz="2000" dirty="0" err="1"/>
              <a:t>арқылы</a:t>
            </a:r>
            <a:r>
              <a:rPr lang="ru-RU" sz="2000" dirty="0"/>
              <a:t> </a:t>
            </a:r>
            <a:r>
              <a:rPr lang="ru-RU" sz="2000" dirty="0" err="1"/>
              <a:t>түзіледі</a:t>
            </a:r>
            <a:r>
              <a:rPr lang="ru-RU" sz="2000" dirty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i="1" dirty="0" err="1">
                <a:solidFill>
                  <a:srgbClr val="00B050"/>
                </a:solidFill>
              </a:rPr>
              <a:t>Иондық</a:t>
            </a:r>
            <a:r>
              <a:rPr lang="ru-RU" sz="2000" dirty="0"/>
              <a:t> - </a:t>
            </a:r>
            <a:r>
              <a:rPr lang="ru-RU" sz="2000" dirty="0" err="1"/>
              <a:t>жалқы</a:t>
            </a:r>
            <a:r>
              <a:rPr lang="ru-RU" sz="2000" dirty="0"/>
              <a:t> </a:t>
            </a:r>
            <a:r>
              <a:rPr lang="ru-RU" sz="2000" dirty="0" err="1"/>
              <a:t>электронның</a:t>
            </a:r>
            <a:r>
              <a:rPr lang="ru-RU" sz="2000" dirty="0"/>
              <a:t> </a:t>
            </a:r>
            <a:r>
              <a:rPr lang="ru-RU" sz="2000" dirty="0" err="1"/>
              <a:t>бір</a:t>
            </a:r>
            <a:r>
              <a:rPr lang="ru-RU" sz="2000" dirty="0"/>
              <a:t> </a:t>
            </a:r>
            <a:r>
              <a:rPr lang="ru-RU" sz="2000" dirty="0" err="1"/>
              <a:t>атомнан</a:t>
            </a:r>
            <a:r>
              <a:rPr lang="ru-RU" sz="2000" dirty="0"/>
              <a:t> </a:t>
            </a:r>
            <a:r>
              <a:rPr lang="ru-RU" sz="2000" dirty="0" err="1"/>
              <a:t>екінші</a:t>
            </a:r>
            <a:r>
              <a:rPr lang="ru-RU" sz="2000" dirty="0"/>
              <a:t> </a:t>
            </a:r>
            <a:r>
              <a:rPr lang="ru-RU" sz="2000" dirty="0" err="1"/>
              <a:t>атомға</a:t>
            </a:r>
            <a:r>
              <a:rPr lang="ru-RU" sz="2000" dirty="0"/>
              <a:t> </a:t>
            </a:r>
            <a:r>
              <a:rPr lang="ru-RU" sz="2000" dirty="0" err="1"/>
              <a:t>көшуінен</a:t>
            </a:r>
            <a:r>
              <a:rPr lang="ru-RU" sz="2000" dirty="0"/>
              <a:t> </a:t>
            </a:r>
            <a:r>
              <a:rPr lang="ru-RU" sz="2000" dirty="0" err="1"/>
              <a:t>пайда</a:t>
            </a:r>
            <a:r>
              <a:rPr lang="ru-RU" sz="2000" dirty="0"/>
              <a:t> </a:t>
            </a:r>
            <a:r>
              <a:rPr lang="ru-RU" sz="2000" dirty="0" err="1"/>
              <a:t>болған</a:t>
            </a:r>
            <a:r>
              <a:rPr lang="ru-RU" sz="2000" dirty="0"/>
              <a:t> </a:t>
            </a:r>
            <a:r>
              <a:rPr lang="ru-RU" sz="2000" dirty="0" err="1"/>
              <a:t>әр</a:t>
            </a:r>
            <a:r>
              <a:rPr lang="ru-RU" sz="2000" dirty="0"/>
              <a:t> </a:t>
            </a:r>
            <a:r>
              <a:rPr lang="ru-RU" sz="2000" dirty="0" err="1"/>
              <a:t>аттас</a:t>
            </a:r>
            <a:r>
              <a:rPr lang="ru-RU" sz="2000" dirty="0"/>
              <a:t> </a:t>
            </a:r>
            <a:r>
              <a:rPr lang="ru-RU" sz="2000" dirty="0" err="1"/>
              <a:t>иондардың</a:t>
            </a:r>
            <a:r>
              <a:rPr lang="ru-RU" sz="2000" dirty="0"/>
              <a:t> </a:t>
            </a:r>
            <a:r>
              <a:rPr lang="ru-RU" sz="2000" dirty="0" err="1"/>
              <a:t>тартылуы</a:t>
            </a:r>
            <a:r>
              <a:rPr lang="ru-RU" sz="2000" dirty="0"/>
              <a:t> </a:t>
            </a:r>
            <a:r>
              <a:rPr lang="ru-RU" sz="2000" dirty="0" err="1"/>
              <a:t>арқылы</a:t>
            </a:r>
            <a:r>
              <a:rPr lang="ru-RU" sz="2000" dirty="0"/>
              <a:t> </a:t>
            </a:r>
            <a:r>
              <a:rPr lang="ru-RU" sz="2000" dirty="0" err="1"/>
              <a:t>түзіледі</a:t>
            </a:r>
            <a:r>
              <a:rPr lang="ru-RU" sz="2000" dirty="0"/>
              <a:t>. </a:t>
            </a:r>
          </a:p>
          <a:p>
            <a:pPr algn="just"/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581" y="3334821"/>
            <a:ext cx="3069504" cy="1152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971" y="4487159"/>
            <a:ext cx="4291686" cy="14272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8068" y="1471162"/>
            <a:ext cx="9706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Молекулалардың</a:t>
            </a:r>
            <a:r>
              <a:rPr lang="ru-RU" sz="2000" dirty="0"/>
              <a:t> </a:t>
            </a:r>
            <a:r>
              <a:rPr lang="ru-RU" sz="2000" dirty="0" err="1"/>
              <a:t>реакциялық</a:t>
            </a:r>
            <a:r>
              <a:rPr lang="ru-RU" sz="2000" dirty="0"/>
              <a:t> </a:t>
            </a:r>
            <a:r>
              <a:rPr lang="ru-RU" sz="2000" dirty="0" err="1"/>
              <a:t>қабілеттілігі</a:t>
            </a:r>
            <a:r>
              <a:rPr lang="ru-RU" sz="2000" dirty="0"/>
              <a:t>, </a:t>
            </a:r>
            <a:r>
              <a:rPr lang="ru-RU" sz="2000" dirty="0" err="1"/>
              <a:t>яғни</a:t>
            </a:r>
            <a:r>
              <a:rPr lang="ru-RU" sz="2000" dirty="0"/>
              <a:t> </a:t>
            </a:r>
            <a:r>
              <a:rPr lang="ru-RU" sz="2000" dirty="0" err="1"/>
              <a:t>химиялық</a:t>
            </a:r>
            <a:r>
              <a:rPr lang="ru-RU" sz="2000" dirty="0"/>
              <a:t> </a:t>
            </a:r>
            <a:r>
              <a:rPr lang="ru-RU" sz="2000" dirty="0" err="1"/>
              <a:t>өзгергіштігі</a:t>
            </a:r>
            <a:r>
              <a:rPr lang="ru-RU" sz="2000" dirty="0"/>
              <a:t> </a:t>
            </a:r>
            <a:r>
              <a:rPr lang="ru-RU" sz="2000" dirty="0" err="1"/>
              <a:t>оларды</a:t>
            </a:r>
            <a:r>
              <a:rPr lang="ru-RU" sz="2000" dirty="0"/>
              <a:t> </a:t>
            </a:r>
            <a:r>
              <a:rPr lang="ru-RU" sz="2000" dirty="0" err="1"/>
              <a:t>құратын</a:t>
            </a:r>
            <a:r>
              <a:rPr lang="ru-RU" sz="2000" dirty="0"/>
              <a:t> </a:t>
            </a:r>
            <a:r>
              <a:rPr lang="ru-RU" sz="2000" dirty="0" err="1"/>
              <a:t>атомдардың</a:t>
            </a:r>
            <a:r>
              <a:rPr lang="ru-RU" sz="2000" dirty="0"/>
              <a:t> </a:t>
            </a:r>
            <a:r>
              <a:rPr lang="ru-RU" sz="2000" dirty="0" err="1"/>
              <a:t>табиғатына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олардың</a:t>
            </a:r>
            <a:r>
              <a:rPr lang="ru-RU" sz="2000" dirty="0"/>
              <a:t> </a:t>
            </a:r>
            <a:r>
              <a:rPr lang="ru-RU" sz="2000" dirty="0" err="1"/>
              <a:t>өзара</a:t>
            </a:r>
            <a:r>
              <a:rPr lang="ru-RU" sz="2000" dirty="0"/>
              <a:t> </a:t>
            </a:r>
            <a:r>
              <a:rPr lang="ru-RU" sz="2000" dirty="0" err="1"/>
              <a:t>орналасу</a:t>
            </a:r>
            <a:r>
              <a:rPr lang="ru-RU" sz="2000" dirty="0"/>
              <a:t> </a:t>
            </a:r>
            <a:r>
              <a:rPr lang="ru-RU" sz="2000" dirty="0" err="1"/>
              <a:t>тәртібіне</a:t>
            </a:r>
            <a:r>
              <a:rPr lang="ru-RU" sz="2000" dirty="0"/>
              <a:t> </a:t>
            </a:r>
            <a:r>
              <a:rPr lang="ru-RU" sz="2000" dirty="0" err="1"/>
              <a:t>байланысты</a:t>
            </a:r>
            <a:r>
              <a:rPr lang="ru-RU" sz="2000" dirty="0"/>
              <a:t> </a:t>
            </a:r>
            <a:r>
              <a:rPr lang="ru-RU" sz="2000" dirty="0" err="1"/>
              <a:t>болады</a:t>
            </a:r>
            <a:r>
              <a:rPr lang="ru-RU" sz="2000" dirty="0"/>
              <a:t>. </a:t>
            </a:r>
            <a:r>
              <a:rPr lang="ru-RU" sz="2000" dirty="0" err="1"/>
              <a:t>Тікелей</a:t>
            </a:r>
            <a:r>
              <a:rPr lang="ru-RU" sz="2000" dirty="0"/>
              <a:t> </a:t>
            </a:r>
            <a:r>
              <a:rPr lang="ru-RU" sz="2000" dirty="0" err="1"/>
              <a:t>байланысқан</a:t>
            </a:r>
            <a:r>
              <a:rPr lang="ru-RU" sz="2000" dirty="0"/>
              <a:t> </a:t>
            </a:r>
            <a:r>
              <a:rPr lang="ru-RU" sz="2000" dirty="0" err="1"/>
              <a:t>атомдардың</a:t>
            </a:r>
            <a:r>
              <a:rPr lang="ru-RU" sz="2000" dirty="0"/>
              <a:t> </a:t>
            </a:r>
            <a:r>
              <a:rPr lang="ru-RU" sz="2000" dirty="0" err="1"/>
              <a:t>өзара</a:t>
            </a:r>
            <a:r>
              <a:rPr lang="ru-RU" sz="2000" dirty="0"/>
              <a:t> </a:t>
            </a:r>
            <a:r>
              <a:rPr lang="ru-RU" sz="2000" dirty="0" err="1"/>
              <a:t>әсері</a:t>
            </a:r>
            <a:r>
              <a:rPr lang="ru-RU" sz="2000" dirty="0"/>
              <a:t>, </a:t>
            </a:r>
            <a:r>
              <a:rPr lang="ru-RU" sz="2000" dirty="0" err="1"/>
              <a:t>ең</a:t>
            </a:r>
            <a:r>
              <a:rPr lang="ru-RU" sz="2000" dirty="0"/>
              <a:t> </a:t>
            </a:r>
            <a:r>
              <a:rPr lang="ru-RU" sz="2000" dirty="0" err="1"/>
              <a:t>алдымен</a:t>
            </a:r>
            <a:r>
              <a:rPr lang="ru-RU" sz="2000" dirty="0"/>
              <a:t>, </a:t>
            </a:r>
            <a:r>
              <a:rPr lang="ru-RU" sz="2000" dirty="0" err="1"/>
              <a:t>олардың</a:t>
            </a:r>
            <a:r>
              <a:rPr lang="ru-RU" sz="2000" dirty="0"/>
              <a:t> </a:t>
            </a:r>
            <a:r>
              <a:rPr lang="ru-RU" sz="2000" dirty="0" err="1"/>
              <a:t>табиғатына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олардың</a:t>
            </a:r>
            <a:r>
              <a:rPr lang="ru-RU" sz="2000" dirty="0"/>
              <a:t> </a:t>
            </a:r>
            <a:r>
              <a:rPr lang="ru-RU" sz="2000" dirty="0" err="1"/>
              <a:t>арасындағы</a:t>
            </a:r>
            <a:r>
              <a:rPr lang="ru-RU" sz="2000" dirty="0"/>
              <a:t> </a:t>
            </a:r>
            <a:r>
              <a:rPr lang="ru-RU" sz="2000" dirty="0" err="1"/>
              <a:t>байланыстың</a:t>
            </a:r>
            <a:r>
              <a:rPr lang="ru-RU" sz="2000" dirty="0"/>
              <a:t> </a:t>
            </a:r>
            <a:r>
              <a:rPr lang="ru-RU" sz="2000" dirty="0" err="1"/>
              <a:t>түріне</a:t>
            </a:r>
            <a:r>
              <a:rPr lang="ru-RU" sz="2000" dirty="0"/>
              <a:t> </a:t>
            </a:r>
            <a:r>
              <a:rPr lang="ru-RU" sz="2000" dirty="0" err="1"/>
              <a:t>тәуелді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0609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91190" y="592639"/>
            <a:ext cx="10441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Коваленггік</a:t>
            </a:r>
            <a:r>
              <a:rPr lang="ru-RU" sz="2000" dirty="0"/>
              <a:t> </a:t>
            </a:r>
            <a:r>
              <a:rPr lang="ru-RU" sz="2000" dirty="0" err="1"/>
              <a:t>байланыстың</a:t>
            </a:r>
            <a:r>
              <a:rPr lang="ru-RU" sz="2000" dirty="0"/>
              <a:t> </a:t>
            </a:r>
            <a:r>
              <a:rPr lang="ru-RU" sz="2000" dirty="0" err="1"/>
              <a:t>түзілуінің</a:t>
            </a:r>
            <a:r>
              <a:rPr lang="ru-RU" sz="2000" dirty="0"/>
              <a:t> </a:t>
            </a:r>
            <a:r>
              <a:rPr lang="ru-RU" sz="2000" dirty="0" err="1"/>
              <a:t>басқа</a:t>
            </a:r>
            <a:r>
              <a:rPr lang="ru-RU" sz="2000" dirty="0"/>
              <a:t> да </a:t>
            </a:r>
            <a:r>
              <a:rPr lang="ru-RU" sz="2000" dirty="0" err="1"/>
              <a:t>механизмі</a:t>
            </a:r>
            <a:r>
              <a:rPr lang="ru-RU" sz="2000" dirty="0"/>
              <a:t> бар. </a:t>
            </a:r>
            <a:r>
              <a:rPr lang="kk-KZ" sz="2000" dirty="0"/>
              <a:t>М-</a:t>
            </a:r>
            <a:r>
              <a:rPr lang="ru-RU" sz="2000" dirty="0"/>
              <a:t>ы, протон (Н+) </a:t>
            </a:r>
            <a:r>
              <a:rPr lang="ru-RU" sz="2000" dirty="0" err="1"/>
              <a:t>аммиакка</a:t>
            </a:r>
            <a:r>
              <a:rPr lang="ru-RU" sz="2000" dirty="0"/>
              <a:t> </a:t>
            </a:r>
            <a:r>
              <a:rPr lang="ru-RU" sz="2000" dirty="0" err="1"/>
              <a:t>қосылғанда</a:t>
            </a:r>
            <a:r>
              <a:rPr lang="ru-RU" sz="2000" dirty="0"/>
              <a:t>, </a:t>
            </a:r>
            <a:r>
              <a:rPr lang="ru-RU" sz="2000" dirty="0" err="1"/>
              <a:t>сутек</a:t>
            </a:r>
            <a:r>
              <a:rPr lang="ru-RU" sz="2000" dirty="0"/>
              <a:t> ионы азот </a:t>
            </a:r>
            <a:r>
              <a:rPr lang="ru-RU" sz="2000" dirty="0" err="1"/>
              <a:t>атомының</a:t>
            </a:r>
            <a:r>
              <a:rPr lang="ru-RU" sz="2000" dirty="0"/>
              <a:t> бос </a:t>
            </a:r>
            <a:r>
              <a:rPr lang="ru-RU" sz="2000" dirty="0" err="1"/>
              <a:t>элекрон</a:t>
            </a:r>
            <a:r>
              <a:rPr lang="ru-RU" sz="2000" dirty="0"/>
              <a:t> </a:t>
            </a:r>
            <a:r>
              <a:rPr lang="ru-RU" sz="2000" dirty="0" err="1"/>
              <a:t>жұбына</a:t>
            </a:r>
            <a:r>
              <a:rPr lang="ru-RU" sz="2000" dirty="0"/>
              <a:t> </a:t>
            </a:r>
            <a:r>
              <a:rPr lang="ru-RU" sz="2000" dirty="0" err="1"/>
              <a:t>келіп</a:t>
            </a:r>
            <a:r>
              <a:rPr lang="ru-RU" sz="2000" dirty="0"/>
              <a:t> </a:t>
            </a:r>
            <a:r>
              <a:rPr lang="ru-RU" sz="2000" dirty="0" err="1"/>
              <a:t>қосылады</a:t>
            </a:r>
            <a:r>
              <a:rPr lang="ru-RU" sz="2000" dirty="0"/>
              <a:t> да, </a:t>
            </a:r>
            <a:r>
              <a:rPr lang="ru-RU" sz="2000" dirty="0" err="1"/>
              <a:t>жаңа</a:t>
            </a:r>
            <a:r>
              <a:rPr lang="ru-RU" sz="2000" dirty="0"/>
              <a:t> </a:t>
            </a:r>
            <a:r>
              <a:rPr lang="ru-RU" sz="2000" dirty="0" err="1"/>
              <a:t>коваленттік</a:t>
            </a:r>
            <a:r>
              <a:rPr lang="ru-RU" sz="2000" dirty="0"/>
              <a:t> </a:t>
            </a:r>
            <a:r>
              <a:rPr lang="ru-RU" sz="2000" dirty="0" err="1"/>
              <a:t>байланыс</a:t>
            </a:r>
            <a:r>
              <a:rPr lang="ru-RU" sz="2000" dirty="0"/>
              <a:t> </a:t>
            </a:r>
            <a:r>
              <a:rPr lang="ru-RU" sz="2000" dirty="0" err="1"/>
              <a:t>пайда</a:t>
            </a:r>
            <a:r>
              <a:rPr lang="ru-RU" sz="2000" dirty="0"/>
              <a:t> </a:t>
            </a:r>
            <a:r>
              <a:rPr lang="ru-RU" sz="2000" dirty="0" err="1"/>
              <a:t>болады</a:t>
            </a:r>
            <a:r>
              <a:rPr lang="ru-RU" sz="2000" dirty="0"/>
              <a:t>.</a:t>
            </a:r>
            <a:r>
              <a:rPr lang="en-US" sz="2000" dirty="0"/>
              <a:t>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1190" y="3058996"/>
            <a:ext cx="10441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жағдайда</a:t>
            </a:r>
            <a:r>
              <a:rPr lang="ru-RU" sz="2000" dirty="0"/>
              <a:t> </a:t>
            </a:r>
            <a:r>
              <a:rPr lang="en-US" sz="2000" dirty="0"/>
              <a:t>N</a:t>
            </a:r>
            <a:r>
              <a:rPr lang="ru-RU" sz="2000" dirty="0"/>
              <a:t> </a:t>
            </a:r>
            <a:r>
              <a:rPr lang="en-US" sz="2000" dirty="0"/>
              <a:t>ē</a:t>
            </a:r>
            <a:r>
              <a:rPr lang="ru-RU" sz="2000" dirty="0"/>
              <a:t> ж</a:t>
            </a:r>
            <a:r>
              <a:rPr lang="kk-KZ" sz="2000" dirty="0"/>
              <a:t>ұ</a:t>
            </a:r>
            <a:r>
              <a:rPr lang="ru-RU" sz="2000" dirty="0" err="1"/>
              <a:t>бын</a:t>
            </a:r>
            <a:r>
              <a:rPr lang="ru-RU" sz="2000" dirty="0"/>
              <a:t> </a:t>
            </a:r>
            <a:r>
              <a:rPr lang="ru-RU" sz="2000" dirty="0" err="1"/>
              <a:t>ортақ</a:t>
            </a:r>
            <a:r>
              <a:rPr lang="ru-RU" sz="2000" dirty="0"/>
              <a:t> </a:t>
            </a:r>
            <a:r>
              <a:rPr lang="ru-RU" sz="2000" dirty="0" err="1"/>
              <a:t>пайдалануға</a:t>
            </a:r>
            <a:r>
              <a:rPr lang="ru-RU" sz="2000" dirty="0"/>
              <a:t> </a:t>
            </a:r>
            <a:r>
              <a:rPr lang="ru-RU" sz="2000" dirty="0" err="1"/>
              <a:t>беріп</a:t>
            </a:r>
            <a:r>
              <a:rPr lang="ru-RU" sz="2000" dirty="0"/>
              <a:t> </a:t>
            </a:r>
            <a:r>
              <a:rPr lang="ru-RU" sz="2000" b="1" i="1" u="sng" dirty="0"/>
              <a:t>донор</a:t>
            </a:r>
            <a:r>
              <a:rPr lang="ru-RU" sz="2000" dirty="0"/>
              <a:t> </a:t>
            </a:r>
            <a:r>
              <a:rPr lang="ru-RU" sz="2000" dirty="0" err="1"/>
              <a:t>болып</a:t>
            </a:r>
            <a:r>
              <a:rPr lang="ru-RU" sz="2000" dirty="0"/>
              <a:t> </a:t>
            </a:r>
            <a:r>
              <a:rPr lang="ru-RU" sz="2000" dirty="0" err="1"/>
              <a:t>тұр</a:t>
            </a:r>
            <a:r>
              <a:rPr lang="ru-RU" sz="2000" dirty="0"/>
              <a:t> да, ал </a:t>
            </a:r>
            <a:r>
              <a:rPr lang="ru-RU" sz="2000" dirty="0" err="1"/>
              <a:t>сутек</a:t>
            </a:r>
            <a:r>
              <a:rPr lang="ru-RU" sz="2000" dirty="0"/>
              <a:t> ионы электрон </a:t>
            </a:r>
            <a:r>
              <a:rPr lang="ru-RU" sz="2000" dirty="0" err="1"/>
              <a:t>жұбын</a:t>
            </a:r>
            <a:r>
              <a:rPr lang="ru-RU" sz="2000" dirty="0"/>
              <a:t> </a:t>
            </a:r>
            <a:r>
              <a:rPr lang="ru-RU" sz="2000" dirty="0" err="1"/>
              <a:t>қосып</a:t>
            </a:r>
            <a:r>
              <a:rPr lang="ru-RU" sz="2000" dirty="0"/>
              <a:t> </a:t>
            </a:r>
            <a:r>
              <a:rPr lang="ru-RU" sz="2000" dirty="0" err="1"/>
              <a:t>алып</a:t>
            </a:r>
            <a:r>
              <a:rPr lang="ru-RU" sz="2000" dirty="0"/>
              <a:t>, </a:t>
            </a:r>
            <a:r>
              <a:rPr lang="ru-RU" sz="2000" b="1" i="1" u="sng" dirty="0"/>
              <a:t>акцептор</a:t>
            </a:r>
            <a:r>
              <a:rPr lang="ru-RU" sz="2000" dirty="0"/>
              <a:t> </a:t>
            </a:r>
            <a:r>
              <a:rPr lang="ru-RU" sz="2000" dirty="0" err="1"/>
              <a:t>болып</a:t>
            </a:r>
            <a:r>
              <a:rPr lang="ru-RU" sz="2000" dirty="0"/>
              <a:t> тур.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жағдайда</a:t>
            </a:r>
            <a:r>
              <a:rPr lang="ru-RU" sz="2000" dirty="0"/>
              <a:t> </a:t>
            </a:r>
            <a:r>
              <a:rPr lang="ru-RU" sz="2000" dirty="0" err="1"/>
              <a:t>коваленттік</a:t>
            </a:r>
            <a:r>
              <a:rPr lang="ru-RU" sz="2000" dirty="0"/>
              <a:t> </a:t>
            </a:r>
            <a:r>
              <a:rPr lang="ru-RU" sz="2000" dirty="0" err="1"/>
              <a:t>байланыс</a:t>
            </a:r>
            <a:r>
              <a:rPr lang="ru-RU" sz="2000" dirty="0"/>
              <a:t> донор-акцептор </a:t>
            </a:r>
            <a:r>
              <a:rPr lang="ru-RU" sz="2000" dirty="0" err="1"/>
              <a:t>механизмі</a:t>
            </a:r>
            <a:r>
              <a:rPr lang="ru-RU" sz="2000" dirty="0"/>
              <a:t> </a:t>
            </a:r>
            <a:r>
              <a:rPr lang="ru-RU" sz="2000" dirty="0" err="1"/>
              <a:t>бойынша</a:t>
            </a:r>
            <a:r>
              <a:rPr lang="ru-RU" sz="2000" dirty="0"/>
              <a:t> </a:t>
            </a:r>
            <a:r>
              <a:rPr lang="ru-RU" sz="2000" dirty="0" err="1"/>
              <a:t>түзілді</a:t>
            </a:r>
            <a:r>
              <a:rPr lang="ru-RU" sz="2000" dirty="0"/>
              <a:t>. </a:t>
            </a:r>
            <a:r>
              <a:rPr lang="ru-RU" sz="2000" dirty="0" err="1"/>
              <a:t>Коваленттік</a:t>
            </a:r>
            <a:r>
              <a:rPr lang="ru-RU" sz="2000" dirty="0"/>
              <a:t> </a:t>
            </a:r>
            <a:r>
              <a:rPr lang="ru-RU" sz="2000" dirty="0" err="1"/>
              <a:t>байланыстьщ</a:t>
            </a:r>
            <a:r>
              <a:rPr lang="ru-RU" sz="2000" dirty="0"/>
              <a:t> </a:t>
            </a:r>
            <a:r>
              <a:rPr lang="ru-RU" sz="2000" dirty="0" err="1"/>
              <a:t>мұндай</a:t>
            </a:r>
            <a:r>
              <a:rPr lang="ru-RU" sz="2000" dirty="0"/>
              <a:t> </a:t>
            </a:r>
            <a:r>
              <a:rPr lang="ru-RU" sz="2000" dirty="0" err="1"/>
              <a:t>түрі</a:t>
            </a:r>
            <a:r>
              <a:rPr lang="ru-RU" sz="2000" dirty="0"/>
              <a:t> </a:t>
            </a:r>
            <a:r>
              <a:rPr lang="ru-RU" sz="2000" b="1" i="1" dirty="0" err="1">
                <a:solidFill>
                  <a:srgbClr val="00B050"/>
                </a:solidFill>
              </a:rPr>
              <a:t>координациялық</a:t>
            </a:r>
            <a:r>
              <a:rPr lang="ru-RU" sz="2000" dirty="0"/>
              <a:t>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аталады</a:t>
            </a:r>
            <a:r>
              <a:rPr lang="ru-RU" sz="20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103" y="1703560"/>
            <a:ext cx="3983354" cy="14261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1190" y="4722208"/>
            <a:ext cx="59264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>
                <a:solidFill>
                  <a:srgbClr val="00B050"/>
                </a:solidFill>
              </a:rPr>
              <a:t>Семиполярлы</a:t>
            </a:r>
            <a:r>
              <a:rPr lang="ru-RU" sz="2000" b="1" i="1" dirty="0">
                <a:solidFill>
                  <a:srgbClr val="00B050"/>
                </a:solidFill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</a:rPr>
              <a:t>байланыс</a:t>
            </a:r>
            <a:r>
              <a:rPr lang="ru-RU" sz="2000" dirty="0"/>
              <a:t> - </a:t>
            </a:r>
            <a:r>
              <a:rPr lang="ru-RU" sz="2000" dirty="0" err="1"/>
              <a:t>мундай</a:t>
            </a:r>
            <a:r>
              <a:rPr lang="ru-RU" sz="2000" dirty="0"/>
              <a:t> </a:t>
            </a:r>
            <a:r>
              <a:rPr lang="ru-RU" sz="2000" dirty="0" err="1"/>
              <a:t>байланыс</a:t>
            </a:r>
            <a:r>
              <a:rPr lang="ru-RU" sz="2000" dirty="0"/>
              <a:t> </a:t>
            </a:r>
            <a:r>
              <a:rPr lang="ru-RU" sz="2000" dirty="0" err="1"/>
              <a:t>екі</a:t>
            </a:r>
            <a:r>
              <a:rPr lang="ru-RU" sz="2000" dirty="0"/>
              <a:t> нейтрал </a:t>
            </a:r>
            <a:r>
              <a:rPr lang="ru-RU" sz="2000" dirty="0" err="1"/>
              <a:t>бөлшектердің</a:t>
            </a:r>
            <a:r>
              <a:rPr lang="ru-RU" sz="2000" dirty="0"/>
              <a:t> </a:t>
            </a:r>
            <a:r>
              <a:rPr lang="ru-RU" sz="2000" dirty="0" err="1"/>
              <a:t>қосылуынан</a:t>
            </a:r>
            <a:r>
              <a:rPr lang="ru-RU" sz="2000" dirty="0"/>
              <a:t>, м-ы, </a:t>
            </a:r>
            <a:r>
              <a:rPr lang="ru-RU" sz="2000" dirty="0" err="1"/>
              <a:t>бордың</a:t>
            </a:r>
            <a:r>
              <a:rPr lang="ru-RU" sz="2000" dirty="0"/>
              <a:t> </a:t>
            </a:r>
            <a:r>
              <a:rPr lang="ru-RU" sz="2000" dirty="0" err="1"/>
              <a:t>үш</a:t>
            </a:r>
            <a:r>
              <a:rPr lang="ru-RU" sz="2000" dirty="0"/>
              <a:t> </a:t>
            </a:r>
            <a:r>
              <a:rPr lang="ru-RU" sz="2000" dirty="0" err="1"/>
              <a:t>фториді</a:t>
            </a:r>
            <a:r>
              <a:rPr lang="ru-RU" sz="2000" dirty="0"/>
              <a:t> мен аммиак </a:t>
            </a:r>
            <a:r>
              <a:rPr lang="ru-RU" sz="2000" dirty="0" err="1"/>
              <a:t>әрекеттесуден</a:t>
            </a:r>
            <a:r>
              <a:rPr lang="ru-RU" sz="2000" dirty="0"/>
              <a:t> </a:t>
            </a:r>
            <a:r>
              <a:rPr lang="ru-RU" sz="2000" dirty="0" err="1"/>
              <a:t>түзіледі</a:t>
            </a:r>
            <a:r>
              <a:rPr lang="ru-RU" sz="2000" dirty="0"/>
              <a:t>: </a:t>
            </a:r>
          </a:p>
        </p:txBody>
      </p:sp>
      <p:pic>
        <p:nvPicPr>
          <p:cNvPr id="7" name="Picture 2" descr="https://xumuk.ru/organika/01-8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491" y="4580393"/>
            <a:ext cx="3143093" cy="11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228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FDC5-5E12-4E76-BB55-F9E338EBA1AE}" type="slidenum">
              <a:rPr lang="ru-RU" smtClean="0"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04419" y="161050"/>
            <a:ext cx="86035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Әрбір</a:t>
            </a:r>
            <a:r>
              <a:rPr lang="ru-RU" sz="2000" dirty="0"/>
              <a:t> </a:t>
            </a:r>
            <a:r>
              <a:rPr lang="ru-RU" sz="2000" dirty="0" err="1"/>
              <a:t>коваленттік</a:t>
            </a:r>
            <a:r>
              <a:rPr lang="ru-RU" sz="2000" dirty="0"/>
              <a:t> </a:t>
            </a:r>
            <a:r>
              <a:rPr lang="ru-RU" sz="2000" dirty="0" err="1"/>
              <a:t>байланыс</a:t>
            </a:r>
            <a:r>
              <a:rPr lang="ru-RU" sz="2000" dirty="0"/>
              <a:t> </a:t>
            </a:r>
            <a:r>
              <a:rPr lang="ru-RU" sz="2000" dirty="0" err="1"/>
              <a:t>электрондар</a:t>
            </a:r>
            <a:r>
              <a:rPr lang="ru-RU" sz="2000" dirty="0"/>
              <a:t> </a:t>
            </a:r>
            <a:r>
              <a:rPr lang="ru-RU" sz="2000" dirty="0" err="1"/>
              <a:t>жүбынан</a:t>
            </a:r>
            <a:r>
              <a:rPr lang="ru-RU" sz="2000" dirty="0"/>
              <a:t> </a:t>
            </a:r>
            <a:r>
              <a:rPr lang="ru-RU" sz="2000" dirty="0" err="1"/>
              <a:t>тұратын</a:t>
            </a:r>
            <a:r>
              <a:rPr lang="ru-RU" sz="2000" dirty="0"/>
              <a:t> </a:t>
            </a:r>
            <a:r>
              <a:rPr lang="ru-RU" sz="2000" dirty="0" err="1"/>
              <a:t>болғандықтан</a:t>
            </a:r>
            <a:r>
              <a:rPr lang="ru-RU" sz="2000" dirty="0"/>
              <a:t>, </a:t>
            </a:r>
            <a:r>
              <a:rPr lang="ru-RU" sz="2000" dirty="0" err="1"/>
              <a:t>кез</a:t>
            </a:r>
            <a:r>
              <a:rPr lang="ru-RU" sz="2000" dirty="0"/>
              <a:t> </a:t>
            </a:r>
            <a:r>
              <a:rPr lang="ru-RU" sz="2000" dirty="0" err="1"/>
              <a:t>келген</a:t>
            </a:r>
            <a:r>
              <a:rPr lang="ru-RU" sz="2000" dirty="0"/>
              <a:t> </a:t>
            </a:r>
            <a:r>
              <a:rPr lang="ru-RU" sz="2000" dirty="0" err="1"/>
              <a:t>органикалық</a:t>
            </a:r>
            <a:r>
              <a:rPr lang="ru-RU" sz="2000" dirty="0"/>
              <a:t> </a:t>
            </a:r>
            <a:r>
              <a:rPr lang="ru-RU" sz="2000" dirty="0" err="1"/>
              <a:t>қосылыс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b="1" dirty="0" err="1"/>
              <a:t>Г.Льюс</a:t>
            </a:r>
            <a:r>
              <a:rPr lang="ru-RU" sz="2000" b="1" dirty="0"/>
              <a:t> </a:t>
            </a:r>
            <a:r>
              <a:rPr lang="ru-RU" sz="2000" dirty="0" err="1"/>
              <a:t>ұсынған</a:t>
            </a:r>
            <a:r>
              <a:rPr lang="ru-RU" sz="2000" dirty="0"/>
              <a:t> </a:t>
            </a:r>
            <a:r>
              <a:rPr lang="ru-RU" sz="2000" dirty="0" err="1"/>
              <a:t>сегіз</a:t>
            </a:r>
            <a:r>
              <a:rPr lang="ru-RU" sz="2000" dirty="0"/>
              <a:t> </a:t>
            </a:r>
            <a:r>
              <a:rPr lang="ru-RU" sz="2000" dirty="0" err="1"/>
              <a:t>электронды</a:t>
            </a:r>
            <a:r>
              <a:rPr lang="ru-RU" sz="2000" dirty="0"/>
              <a:t> </a:t>
            </a:r>
            <a:r>
              <a:rPr lang="ru-RU" sz="2000" b="1" i="1" dirty="0"/>
              <a:t>октет </a:t>
            </a:r>
            <a:r>
              <a:rPr lang="ru-RU" sz="2000" b="1" i="1" dirty="0" err="1"/>
              <a:t>формуласын</a:t>
            </a:r>
            <a:r>
              <a:rPr lang="ru-RU" sz="2000" b="1" i="1" dirty="0"/>
              <a:t> </a:t>
            </a:r>
            <a:r>
              <a:rPr lang="ru-RU" sz="2000" dirty="0" err="1"/>
              <a:t>жазамыз</a:t>
            </a:r>
            <a:r>
              <a:rPr lang="ru-RU" sz="2000" dirty="0"/>
              <a:t>: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2" b="31113"/>
          <a:stretch/>
        </p:blipFill>
        <p:spPr bwMode="auto">
          <a:xfrm>
            <a:off x="2578263" y="1342891"/>
            <a:ext cx="4152475" cy="147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4419" y="2981701"/>
            <a:ext cx="8914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Келтірілген</a:t>
            </a:r>
            <a:r>
              <a:rPr lang="ru-RU" sz="2000" dirty="0"/>
              <a:t> </a:t>
            </a:r>
            <a:r>
              <a:rPr lang="ru-RU" sz="2000" dirty="0" err="1"/>
              <a:t>формулалардан</a:t>
            </a:r>
            <a:r>
              <a:rPr lang="ru-RU" sz="2000" dirty="0"/>
              <a:t> </a:t>
            </a:r>
            <a:r>
              <a:rPr lang="kk-KZ" sz="2000" dirty="0"/>
              <a:t>құрылымдық</a:t>
            </a:r>
            <a:r>
              <a:rPr lang="ru-RU" sz="2000" dirty="0"/>
              <a:t> </a:t>
            </a:r>
            <a:r>
              <a:rPr lang="ru-RU" sz="2000" dirty="0" err="1"/>
              <a:t>формулалардағы</a:t>
            </a:r>
            <a:r>
              <a:rPr lang="ru-RU" sz="2000" dirty="0"/>
              <a:t> </a:t>
            </a:r>
            <a:r>
              <a:rPr lang="ru-RU" sz="2000" dirty="0" err="1"/>
              <a:t>әрбір</a:t>
            </a:r>
            <a:r>
              <a:rPr lang="ru-RU" sz="2000" dirty="0"/>
              <a:t> </a:t>
            </a:r>
            <a:r>
              <a:rPr lang="ru-RU" sz="2000" dirty="0" err="1"/>
              <a:t>валенттік</a:t>
            </a:r>
            <a:r>
              <a:rPr lang="ru-RU" sz="2000" dirty="0"/>
              <a:t> </a:t>
            </a:r>
            <a:r>
              <a:rPr lang="ru-RU" sz="2000" dirty="0" err="1"/>
              <a:t>сызықшаны</a:t>
            </a:r>
            <a:r>
              <a:rPr lang="ru-RU" sz="2000" dirty="0"/>
              <a:t> электрон </a:t>
            </a:r>
            <a:r>
              <a:rPr lang="ru-RU" sz="2000" dirty="0" err="1"/>
              <a:t>жұбымен</a:t>
            </a:r>
            <a:r>
              <a:rPr lang="ru-RU" sz="2000" dirty="0"/>
              <a:t> </a:t>
            </a:r>
            <a:r>
              <a:rPr lang="ru-RU" sz="2000" dirty="0" err="1"/>
              <a:t>ауыстыру</a:t>
            </a:r>
            <a:r>
              <a:rPr lang="ru-RU" sz="2000" dirty="0"/>
              <a:t> </a:t>
            </a:r>
            <a:r>
              <a:rPr lang="ru-RU" sz="2000" dirty="0" err="1"/>
              <a:t>арқылы</a:t>
            </a:r>
            <a:r>
              <a:rPr lang="ru-RU" sz="2000" dirty="0"/>
              <a:t> октет </a:t>
            </a:r>
            <a:r>
              <a:rPr lang="ru-RU" sz="2000" dirty="0" err="1"/>
              <a:t>формуласына</a:t>
            </a:r>
            <a:r>
              <a:rPr lang="ru-RU" sz="2000" dirty="0"/>
              <a:t> </a:t>
            </a:r>
            <a:r>
              <a:rPr lang="ru-RU" sz="2000" dirty="0" err="1"/>
              <a:t>өтетіні</a:t>
            </a:r>
            <a:r>
              <a:rPr lang="ru-RU" sz="2000" dirty="0"/>
              <a:t> </a:t>
            </a:r>
            <a:r>
              <a:rPr lang="ru-RU" sz="2000" dirty="0" err="1"/>
              <a:t>көрініп</a:t>
            </a:r>
            <a:r>
              <a:rPr lang="ru-RU" sz="2000" dirty="0"/>
              <a:t> </a:t>
            </a:r>
            <a:r>
              <a:rPr lang="ru-RU" sz="2000" dirty="0" err="1"/>
              <a:t>тұр</a:t>
            </a:r>
            <a:r>
              <a:rPr lang="ru-RU" sz="2000" dirty="0"/>
              <a:t>. Октет </a:t>
            </a:r>
            <a:r>
              <a:rPr lang="ru-RU" sz="2000" dirty="0" err="1"/>
              <a:t>формулалары</a:t>
            </a:r>
            <a:r>
              <a:rPr lang="ru-RU" sz="2000" dirty="0"/>
              <a:t> </a:t>
            </a:r>
            <a:r>
              <a:rPr lang="ru-RU" sz="2000" dirty="0" err="1"/>
              <a:t>органикалық</a:t>
            </a:r>
            <a:r>
              <a:rPr lang="ru-RU" sz="2000" dirty="0"/>
              <a:t> </a:t>
            </a:r>
            <a:r>
              <a:rPr lang="ru-RU" sz="2000" dirty="0" err="1"/>
              <a:t>қосылыстардың</a:t>
            </a:r>
            <a:r>
              <a:rPr lang="ru-RU" sz="2000" dirty="0"/>
              <a:t> </a:t>
            </a:r>
            <a:r>
              <a:rPr lang="ru-RU" sz="2000" dirty="0" err="1"/>
              <a:t>құрылысын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реакцияларының</a:t>
            </a:r>
            <a:r>
              <a:rPr lang="ru-RU" sz="2000" dirty="0"/>
              <a:t> </a:t>
            </a:r>
            <a:r>
              <a:rPr lang="ru-RU" sz="2000" dirty="0" err="1"/>
              <a:t>механизмін</a:t>
            </a:r>
            <a:r>
              <a:rPr lang="ru-RU" sz="2000" dirty="0"/>
              <a:t> </a:t>
            </a:r>
            <a:r>
              <a:rPr lang="ru-RU" sz="2000" dirty="0" err="1"/>
              <a:t>түсінуге</a:t>
            </a:r>
            <a:r>
              <a:rPr lang="ru-RU" sz="2000" dirty="0"/>
              <a:t> </a:t>
            </a:r>
            <a:r>
              <a:rPr lang="ru-RU" sz="2000" dirty="0" err="1"/>
              <a:t>көмектеседі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70785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1942</Words>
  <Application>Microsoft Office PowerPoint</Application>
  <PresentationFormat>Широкоэкранный</PresentationFormat>
  <Paragraphs>184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Тема Office</vt:lpstr>
      <vt:lpstr>Органикалық химия пәні. Химиялық байланыстың табиғаты және органикалық химиядағы электрондық көзқарастар.   Көміртек атомының тетраэдрлік теориясы (Вант-Гофф, Ле-Бель).  Органикалық қосылыстардың реакцияға түсу қабілеттігі туралы негізгі түсініктер. Органикалық реакциялардың жіктелуі.  Қышқылдар мен негіздер. Электрондық эффектілер.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Органикалық химия пәні. Химиялық байланыстың табиғаты және органикалық химиядағы электрондық көзқарастар.   Көміртек атомының тетраэдрлік теориясы (Вант-Гофф, Ле-Бель).  Органикалық қосылыстардың реакцияға түсу қабілеттігі туралы негізгі түсініктер. Органикалық реакциялардың жіктелуі.  Қышқылдар мен негіздер. Электрондық эффектілер.</dc:title>
  <dc:creator>user</dc:creator>
  <cp:lastModifiedBy>Берганаева Гульзат</cp:lastModifiedBy>
  <cp:revision>84</cp:revision>
  <dcterms:created xsi:type="dcterms:W3CDTF">2025-01-22T18:45:59Z</dcterms:created>
  <dcterms:modified xsi:type="dcterms:W3CDTF">2025-09-18T05:11:20Z</dcterms:modified>
</cp:coreProperties>
</file>